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9"/>
  </p:notesMasterIdLst>
  <p:sldIdLst>
    <p:sldId id="483" r:id="rId2"/>
    <p:sldId id="373" r:id="rId3"/>
    <p:sldId id="406" r:id="rId4"/>
    <p:sldId id="297" r:id="rId5"/>
    <p:sldId id="326" r:id="rId6"/>
    <p:sldId id="367" r:id="rId7"/>
    <p:sldId id="368" r:id="rId8"/>
    <p:sldId id="372" r:id="rId9"/>
    <p:sldId id="459" r:id="rId10"/>
    <p:sldId id="299" r:id="rId11"/>
    <p:sldId id="282" r:id="rId12"/>
    <p:sldId id="357" r:id="rId13"/>
    <p:sldId id="356" r:id="rId14"/>
    <p:sldId id="296" r:id="rId15"/>
    <p:sldId id="310" r:id="rId16"/>
    <p:sldId id="302" r:id="rId17"/>
    <p:sldId id="355" r:id="rId18"/>
    <p:sldId id="301" r:id="rId19"/>
    <p:sldId id="437" r:id="rId20"/>
    <p:sldId id="333" r:id="rId21"/>
    <p:sldId id="415" r:id="rId22"/>
    <p:sldId id="321" r:id="rId23"/>
    <p:sldId id="335" r:id="rId24"/>
    <p:sldId id="336" r:id="rId25"/>
    <p:sldId id="416" r:id="rId26"/>
    <p:sldId id="419" r:id="rId27"/>
    <p:sldId id="420" r:id="rId28"/>
    <p:sldId id="421" r:id="rId29"/>
    <p:sldId id="422" r:id="rId30"/>
    <p:sldId id="324" r:id="rId31"/>
    <p:sldId id="424" r:id="rId32"/>
    <p:sldId id="426" r:id="rId33"/>
    <p:sldId id="427" r:id="rId34"/>
    <p:sldId id="320" r:id="rId35"/>
    <p:sldId id="517" r:id="rId36"/>
    <p:sldId id="278" r:id="rId37"/>
    <p:sldId id="45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G" initials="S" lastIdx="1" clrIdx="0">
    <p:extLst>
      <p:ext uri="{19B8F6BF-5375-455C-9EA6-DF929625EA0E}">
        <p15:presenceInfo xmlns:p15="http://schemas.microsoft.com/office/powerpoint/2012/main" userId="S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0" autoAdjust="0"/>
    <p:restoredTop sz="93918" autoAdjust="0"/>
  </p:normalViewPr>
  <p:slideViewPr>
    <p:cSldViewPr snapToGrid="0">
      <p:cViewPr varScale="1">
        <p:scale>
          <a:sx n="85" d="100"/>
          <a:sy n="85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22F6F-C598-40CB-B6D6-1B8037D6BF71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14601-F5EA-406F-8BD1-C8A025178C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679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BE13B-E69F-4367-82A0-C37232D3C538}" type="datetime1">
              <a:rPr lang="ru-RU" smtClean="0"/>
              <a:t>17.02.2022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960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9629-C2DD-4301-BE2C-598B8FECB276}" type="datetime1">
              <a:rPr lang="ru-RU" smtClean="0"/>
              <a:t>17.02.2022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1824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3AF9A-DC8B-417C-9415-05AC6C02F868}" type="datetime1">
              <a:rPr lang="ru-RU" smtClean="0"/>
              <a:t>17.02.2022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32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94C4ADA2-5278-46A3-85A4-D6D1D6D02DE1}" type="datetime1">
              <a:rPr lang="ru-RU" smtClean="0"/>
              <a:t>17.02.2022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096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764F-F42D-4F5B-A777-3D27F5EBAA4C}" type="datetime1">
              <a:rPr lang="ru-RU" smtClean="0"/>
              <a:t>17.02.2022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67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97FC-2635-4422-AB7F-138625045046}" type="datetime1">
              <a:rPr lang="ru-RU" smtClean="0"/>
              <a:t>17.02.2022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100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2074-E476-41D5-9457-53DFBFDEA46F}" type="datetime1">
              <a:rPr lang="ru-RU" smtClean="0"/>
              <a:t>17.02.2022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8157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C38B8-BDF4-4B91-AC38-DB3AD0CBECE3}" type="datetime1">
              <a:rPr lang="ru-RU" smtClean="0"/>
              <a:t>17.02.2022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010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E18C0-AF34-43E5-94CB-B96FA7F6A3C4}" type="datetime1">
              <a:rPr lang="ru-RU" smtClean="0"/>
              <a:t>17.02.2022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868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3148A-1687-4093-A33E-1923F3764944}" type="datetime1">
              <a:rPr lang="ru-RU" smtClean="0"/>
              <a:t>17.02.2022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634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D9937299-E550-48AD-ADD6-DD84BA35E01C}" type="datetime1">
              <a:rPr lang="ru-RU" smtClean="0"/>
              <a:t>17.02.2022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6334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B8B21-C80F-4E3E-BBEF-11F7A931BC0F}" type="datetime1">
              <a:rPr lang="ru-RU" smtClean="0"/>
              <a:t>17.02.2022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help.ubuntu.ru/wiki/gnome_termina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help.ubuntu.ru/wiki/&#1088;&#1091;&#1082;&#1086;&#1074;&#1086;&#1076;&#1089;&#1090;&#1074;&#1086;_&#1087;&#1086;_ubuntu_desktop_14_04/&#1090;&#1077;&#1088;&#1084;&#1080;&#1085;&#1072;&#1083;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jpe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hyperlink" Target="https://techrocks.ru/2019/08/29/10-best-terminal-emulators-for-linux/" TargetMode="External"/><Relationship Id="rId9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andreyex.ru/ubuntu/kak-ustanovit-kompilyator-gcc-na-ubuntu-18-04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andreyex.ru/ubuntu/kak-ustanovit-kompilyator-gcc-na-ubuntu-18-04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ndreyex.ru/ubuntu/kak-ustanovit-kompilyator-gcc-na-ubuntu-18-04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s://www.maketecheasier.com/debug-program-using-gdb-linux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ketecheasier.com/debug-program-using-gdb-linux/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ubuntu.ru/wiki/&#1088;&#1091;&#1082;&#1086;&#1074;&#1086;&#1076;&#1089;&#1090;&#1074;&#1086;_&#1087;&#1086;_ubuntu_desktop_14_04/&#1090;&#1077;&#1088;&#1084;&#1080;&#1085;&#1072;&#1083;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14E1D-67AA-4385-B2C2-413E20D871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ТЕМА 002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221ADA7-072D-4534-93A1-325CDC14A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ДОПОЛНИТЕЛЬНЫЙ ДИСТРИБУТИВ </a:t>
            </a:r>
            <a:r>
              <a:rPr lang="en-US" sz="3200" dirty="0"/>
              <a:t>LINUX</a:t>
            </a:r>
            <a:endParaRPr lang="ru-RU" sz="3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B3125FC-6616-44D0-9CC3-462A7E6A4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711" y="356133"/>
            <a:ext cx="4069697" cy="286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Терминал командной строки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10</a:t>
            </a:fld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483A907-07D4-4761-BECC-202FF9785C74}"/>
              </a:ext>
            </a:extLst>
          </p:cNvPr>
          <p:cNvSpPr/>
          <p:nvPr/>
        </p:nvSpPr>
        <p:spPr>
          <a:xfrm>
            <a:off x="331432" y="5975793"/>
            <a:ext cx="5127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ighlight>
                  <a:srgbClr val="FFFF00"/>
                </a:highlight>
                <a:hlinkClick r:id="rId2"/>
              </a:rPr>
              <a:t>https://help </a:t>
            </a:r>
            <a:r>
              <a:rPr lang="ru-RU" dirty="0" err="1">
                <a:highlight>
                  <a:srgbClr val="FFFF00"/>
                </a:highlight>
                <a:hlinkClick r:id="rId2"/>
              </a:rPr>
              <a:t>ubuntu</a:t>
            </a:r>
            <a:r>
              <a:rPr lang="ru-RU" dirty="0">
                <a:highlight>
                  <a:srgbClr val="FFFF00"/>
                </a:highlight>
                <a:hlinkClick r:id="rId2"/>
              </a:rPr>
              <a:t> </a:t>
            </a:r>
            <a:r>
              <a:rPr lang="ru-RU" dirty="0" err="1">
                <a:highlight>
                  <a:srgbClr val="FFFF00"/>
                </a:highlight>
                <a:hlinkClick r:id="rId2"/>
              </a:rPr>
              <a:t>ru</a:t>
            </a:r>
            <a:r>
              <a:rPr lang="ru-RU" dirty="0">
                <a:highlight>
                  <a:srgbClr val="FFFF00"/>
                </a:highlight>
                <a:hlinkClick r:id="rId2"/>
              </a:rPr>
              <a:t>/wiki/gnome_terminal</a:t>
            </a:r>
            <a:endParaRPr lang="ru-RU" dirty="0">
              <a:highlight>
                <a:srgbClr val="FFFF00"/>
              </a:highlight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A404477E-CC4D-4631-91F9-C737A5D2DFFA}"/>
              </a:ext>
            </a:extLst>
          </p:cNvPr>
          <p:cNvSpPr/>
          <p:nvPr/>
        </p:nvSpPr>
        <p:spPr>
          <a:xfrm>
            <a:off x="1230488" y="1763913"/>
            <a:ext cx="6675261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400" b="1" dirty="0"/>
              <a:t>Терминал</a:t>
            </a:r>
            <a:r>
              <a:rPr lang="ru-RU" sz="2400" dirty="0"/>
              <a:t> – это только одна из программ, которые </a:t>
            </a:r>
            <a:r>
              <a:rPr lang="ru-RU" sz="2400" b="1" dirty="0">
                <a:solidFill>
                  <a:srgbClr val="C00000"/>
                </a:solidFill>
              </a:rPr>
              <a:t>эмулируют</a:t>
            </a:r>
            <a:r>
              <a:rPr lang="ru-RU" sz="2400" b="1" dirty="0"/>
              <a:t> работу </a:t>
            </a:r>
            <a:r>
              <a:rPr lang="ru-RU" sz="2400" b="1" dirty="0">
                <a:solidFill>
                  <a:srgbClr val="0070C0"/>
                </a:solidFill>
              </a:rPr>
              <a:t>консоли</a:t>
            </a:r>
            <a:r>
              <a:rPr lang="ru-RU" sz="2400" b="1" dirty="0"/>
              <a:t>.</a:t>
            </a:r>
            <a:endParaRPr lang="ru-RU" sz="2400" dirty="0"/>
          </a:p>
          <a:p>
            <a:pPr algn="just">
              <a:spcAft>
                <a:spcPts val="1200"/>
              </a:spcAft>
            </a:pPr>
            <a:r>
              <a:rPr lang="ru-RU" sz="2400" b="1" dirty="0"/>
              <a:t>GNOME </a:t>
            </a:r>
            <a:r>
              <a:rPr lang="ru-RU" sz="2400" b="1" dirty="0" err="1"/>
              <a:t>Terminal</a:t>
            </a:r>
            <a:r>
              <a:rPr lang="ru-RU" sz="2400" dirty="0"/>
              <a:t> – программа, штатный эмулятор терминала в среде </a:t>
            </a:r>
            <a:r>
              <a:rPr lang="ru-RU" sz="2400" b="1" dirty="0"/>
              <a:t>GNOME</a:t>
            </a:r>
            <a:r>
              <a:rPr lang="ru-RU" sz="2400" dirty="0"/>
              <a:t>  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FB66C68-7691-4179-8290-C38BEF0FF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263" y="4781759"/>
            <a:ext cx="4753245" cy="1188311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C27AFF19-2ABA-4F4C-8DC0-8851A4963DDE}"/>
              </a:ext>
            </a:extLst>
          </p:cNvPr>
          <p:cNvSpPr/>
          <p:nvPr/>
        </p:nvSpPr>
        <p:spPr>
          <a:xfrm>
            <a:off x="331432" y="6345125"/>
            <a:ext cx="9607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ighlight>
                  <a:srgbClr val="FFFF00"/>
                </a:highlight>
                <a:hlinkClick r:id="rId4"/>
              </a:rPr>
              <a:t>https://help </a:t>
            </a:r>
            <a:r>
              <a:rPr lang="ru-RU" dirty="0" err="1">
                <a:highlight>
                  <a:srgbClr val="FFFF00"/>
                </a:highlight>
                <a:hlinkClick r:id="rId4"/>
              </a:rPr>
              <a:t>ubuntu</a:t>
            </a:r>
            <a:r>
              <a:rPr lang="ru-RU" dirty="0">
                <a:highlight>
                  <a:srgbClr val="FFFF00"/>
                </a:highlight>
                <a:hlinkClick r:id="rId4"/>
              </a:rPr>
              <a:t> </a:t>
            </a:r>
            <a:r>
              <a:rPr lang="ru-RU" dirty="0" err="1">
                <a:highlight>
                  <a:srgbClr val="FFFF00"/>
                </a:highlight>
                <a:hlinkClick r:id="rId4"/>
              </a:rPr>
              <a:t>ru</a:t>
            </a:r>
            <a:r>
              <a:rPr lang="ru-RU" dirty="0">
                <a:highlight>
                  <a:srgbClr val="FFFF00"/>
                </a:highlight>
                <a:hlinkClick r:id="rId4"/>
              </a:rPr>
              <a:t>/wiki/руководство_по_ubuntu_desktop_14_04/терминал</a:t>
            </a:r>
            <a:endParaRPr lang="ru-RU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1B8AC27-9990-4BB5-8000-5A37000A7319}"/>
              </a:ext>
            </a:extLst>
          </p:cNvPr>
          <p:cNvGrpSpPr>
            <a:grpSpLocks noChangeAspect="1"/>
          </p:cNvGrpSpPr>
          <p:nvPr/>
        </p:nvGrpSpPr>
        <p:grpSpPr>
          <a:xfrm>
            <a:off x="8208207" y="1810978"/>
            <a:ext cx="3983793" cy="2754351"/>
            <a:chOff x="8410826" y="1451163"/>
            <a:chExt cx="3656119" cy="2527801"/>
          </a:xfrm>
        </p:grpSpPr>
        <p:pic>
          <p:nvPicPr>
            <p:cNvPr id="28" name="Picture 4" descr="Похожее изображение">
              <a:extLst>
                <a:ext uri="{FF2B5EF4-FFF2-40B4-BE49-F238E27FC236}">
                  <a16:creationId xmlns:a16="http://schemas.microsoft.com/office/drawing/2014/main" id="{9E989279-ECB0-45AE-A73B-8C0838002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0826" y="1451163"/>
              <a:ext cx="3656119" cy="2415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AB42A28D-EC93-42BB-9E0F-D3F3D088D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10826" y="3792155"/>
              <a:ext cx="3656119" cy="186809"/>
            </a:xfrm>
            <a:prstGeom prst="rect">
              <a:avLst/>
            </a:prstGeom>
          </p:spPr>
        </p:pic>
      </p:grp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CAF5CE0A-D04E-45DC-BA44-983D0FCB7D5A}"/>
              </a:ext>
            </a:extLst>
          </p:cNvPr>
          <p:cNvSpPr/>
          <p:nvPr/>
        </p:nvSpPr>
        <p:spPr>
          <a:xfrm>
            <a:off x="993423" y="4055622"/>
            <a:ext cx="5576711" cy="145227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 </a:t>
            </a:r>
            <a:r>
              <a:rPr lang="en-US" sz="2400" b="1" dirty="0"/>
              <a:t>Ubuntu</a:t>
            </a:r>
            <a:r>
              <a:rPr lang="ru-RU" sz="2400" dirty="0"/>
              <a:t> эмулятор терминала для среды </a:t>
            </a:r>
            <a:r>
              <a:rPr lang="ru-RU" sz="2400" b="1" dirty="0"/>
              <a:t>GNOME</a:t>
            </a:r>
            <a:r>
              <a:rPr lang="ru-RU" sz="2400" dirty="0"/>
              <a:t> уже установлен по </a:t>
            </a:r>
            <a:r>
              <a:rPr lang="ru-RU" sz="2400" b="1" dirty="0"/>
              <a:t>умолчанию.</a:t>
            </a:r>
          </a:p>
        </p:txBody>
      </p:sp>
    </p:spTree>
    <p:extLst>
      <p:ext uri="{BB962C8B-B14F-4D97-AF65-F5344CB8AC3E}">
        <p14:creationId xmlns:p14="http://schemas.microsoft.com/office/powerpoint/2010/main" val="205869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Picture 17" descr="Эмулятор терминала Tilix">
            <a:extLst>
              <a:ext uri="{FF2B5EF4-FFF2-40B4-BE49-F238E27FC236}">
                <a16:creationId xmlns:a16="http://schemas.microsoft.com/office/drawing/2014/main" id="{A5AA891C-7A23-4D17-9994-8E160FBBE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93" y="4678895"/>
            <a:ext cx="2750193" cy="148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Эмулятор терминала Aminal">
            <a:extLst>
              <a:ext uri="{FF2B5EF4-FFF2-40B4-BE49-F238E27FC236}">
                <a16:creationId xmlns:a16="http://schemas.microsoft.com/office/drawing/2014/main" id="{F32F4BF6-B904-4505-9A8C-585592F12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920" y="4232370"/>
            <a:ext cx="2445089" cy="19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Разновидности терминала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11</a:t>
            </a:fld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6938AFC-8C7D-4AC6-9592-FC22457138A1}"/>
              </a:ext>
            </a:extLst>
          </p:cNvPr>
          <p:cNvSpPr/>
          <p:nvPr/>
        </p:nvSpPr>
        <p:spPr>
          <a:xfrm>
            <a:off x="110327" y="1732729"/>
            <a:ext cx="838691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b="1" dirty="0" err="1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Hyper</a:t>
            </a:r>
            <a:endParaRPr lang="ru-RU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AA2E499-E3AB-41F5-8644-C87DB5127AD8}"/>
              </a:ext>
            </a:extLst>
          </p:cNvPr>
          <p:cNvSpPr/>
          <p:nvPr/>
        </p:nvSpPr>
        <p:spPr>
          <a:xfrm>
            <a:off x="2493463" y="1732729"/>
            <a:ext cx="889987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b="1" dirty="0" err="1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Guake</a:t>
            </a:r>
            <a:endParaRPr lang="ru-RU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786F681-3F20-4D2C-AA56-C79A726B98E5}"/>
              </a:ext>
            </a:extLst>
          </p:cNvPr>
          <p:cNvSpPr/>
          <p:nvPr/>
        </p:nvSpPr>
        <p:spPr>
          <a:xfrm>
            <a:off x="4922292" y="1732729"/>
            <a:ext cx="1095172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b="1" dirty="0" err="1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Konsole</a:t>
            </a:r>
            <a:endParaRPr lang="ru-RU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5267A59-936A-41E9-A5DA-2717889E9285}"/>
              </a:ext>
            </a:extLst>
          </p:cNvPr>
          <p:cNvSpPr/>
          <p:nvPr/>
        </p:nvSpPr>
        <p:spPr>
          <a:xfrm>
            <a:off x="7019636" y="1738603"/>
            <a:ext cx="2343610" cy="552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b="1" dirty="0" err="1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Qterminal</a:t>
            </a:r>
            <a:r>
              <a:rPr lang="ru-RU" b="1" dirty="0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000" b="1" dirty="0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— легковесный эмулятор терминала на базе </a:t>
            </a:r>
            <a:r>
              <a:rPr lang="ru-RU" sz="1000" b="1" dirty="0" err="1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Qt</a:t>
            </a:r>
            <a:endParaRPr lang="ru-RU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56EE2A7-7097-4937-AE2E-27FBF2BE41E4}"/>
              </a:ext>
            </a:extLst>
          </p:cNvPr>
          <p:cNvSpPr/>
          <p:nvPr/>
        </p:nvSpPr>
        <p:spPr>
          <a:xfrm>
            <a:off x="9555213" y="1732728"/>
            <a:ext cx="1373005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b="1" dirty="0" err="1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Terminator</a:t>
            </a:r>
            <a:endParaRPr lang="ru-RU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4F6ECD9-22E0-49C9-87D6-1A21BD75D6D5}"/>
              </a:ext>
            </a:extLst>
          </p:cNvPr>
          <p:cNvSpPr/>
          <p:nvPr/>
        </p:nvSpPr>
        <p:spPr>
          <a:xfrm>
            <a:off x="110327" y="4179380"/>
            <a:ext cx="800219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XFCE</a:t>
            </a:r>
            <a:endParaRPr lang="ru-RU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C32C5E9-427D-4996-AB39-7BEDEC2F4E8C}"/>
              </a:ext>
            </a:extLst>
          </p:cNvPr>
          <p:cNvSpPr/>
          <p:nvPr/>
        </p:nvSpPr>
        <p:spPr>
          <a:xfrm>
            <a:off x="2448669" y="4179380"/>
            <a:ext cx="1552541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b="1" dirty="0" err="1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Terminology</a:t>
            </a:r>
            <a:endParaRPr lang="ru-RU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AE537E8-1A17-41BB-8267-270F4C08968A}"/>
              </a:ext>
            </a:extLst>
          </p:cNvPr>
          <p:cNvSpPr/>
          <p:nvPr/>
        </p:nvSpPr>
        <p:spPr>
          <a:xfrm>
            <a:off x="7099393" y="4179380"/>
            <a:ext cx="642163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b="1" dirty="0" err="1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Tilix</a:t>
            </a:r>
            <a:endParaRPr lang="ru-RU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5DE94D0-231E-4686-AA55-5B303A97C9CA}"/>
              </a:ext>
            </a:extLst>
          </p:cNvPr>
          <p:cNvSpPr/>
          <p:nvPr/>
        </p:nvSpPr>
        <p:spPr>
          <a:xfrm>
            <a:off x="11127566" y="4232370"/>
            <a:ext cx="954107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b="1" dirty="0" err="1">
                <a:solidFill>
                  <a:schemeClr val="bg1">
                    <a:lumMod val="95000"/>
                  </a:schemeClr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Aminal</a:t>
            </a:r>
            <a:endParaRPr lang="ru-RU" b="1" dirty="0">
              <a:solidFill>
                <a:schemeClr val="bg1">
                  <a:lumMod val="95000"/>
                </a:schemeClr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AEFB239-9BDB-40AA-AA5F-FBDCAAD3A733}"/>
              </a:ext>
            </a:extLst>
          </p:cNvPr>
          <p:cNvSpPr/>
          <p:nvPr/>
        </p:nvSpPr>
        <p:spPr>
          <a:xfrm>
            <a:off x="208069" y="6267601"/>
            <a:ext cx="9166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https://techrocks </a:t>
            </a:r>
            <a:r>
              <a:rPr lang="ru-RU" u="sng" dirty="0" err="1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ru</a:t>
            </a:r>
            <a:r>
              <a:rPr lang="ru-RU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/2019/08/29/10-best-terminal-emulators-for-linux/</a:t>
            </a:r>
            <a:endParaRPr lang="ru-RU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43" name="Picture 19" descr="Эмулятор терминала Lilyterm">
            <a:extLst>
              <a:ext uri="{FF2B5EF4-FFF2-40B4-BE49-F238E27FC236}">
                <a16:creationId xmlns:a16="http://schemas.microsoft.com/office/drawing/2014/main" id="{27E4B285-2F35-44CF-B55B-B88CF0D06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301" y="4584955"/>
            <a:ext cx="2357046" cy="157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6E3E40D-B366-4048-8756-2CB0BFF07D07}"/>
              </a:ext>
            </a:extLst>
          </p:cNvPr>
          <p:cNvSpPr/>
          <p:nvPr/>
        </p:nvSpPr>
        <p:spPr>
          <a:xfrm>
            <a:off x="4694301" y="4179380"/>
            <a:ext cx="1082348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b="1" dirty="0" err="1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Lilyterm</a:t>
            </a:r>
            <a:endParaRPr lang="ru-RU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45" name="Picture 21" descr="Эмулятор терминала Terminology">
            <a:extLst>
              <a:ext uri="{FF2B5EF4-FFF2-40B4-BE49-F238E27FC236}">
                <a16:creationId xmlns:a16="http://schemas.microsoft.com/office/drawing/2014/main" id="{74C6C490-1EDF-4193-8CB9-A7C3A9463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080" y="4598095"/>
            <a:ext cx="2077788" cy="155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Эмулятор терминала XFCE">
            <a:extLst>
              <a:ext uri="{FF2B5EF4-FFF2-40B4-BE49-F238E27FC236}">
                <a16:creationId xmlns:a16="http://schemas.microsoft.com/office/drawing/2014/main" id="{8BDCE1A8-C290-4598-A8C0-661BD0C1F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7" y="4602330"/>
            <a:ext cx="2341952" cy="155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Эмулятор терминала Terminator">
            <a:extLst>
              <a:ext uri="{FF2B5EF4-FFF2-40B4-BE49-F238E27FC236}">
                <a16:creationId xmlns:a16="http://schemas.microsoft.com/office/drawing/2014/main" id="{769B5B79-5B63-4A32-8759-D05F1F73D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213" y="2377621"/>
            <a:ext cx="2552502" cy="145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Эмулятор терминала QTerminal">
            <a:extLst>
              <a:ext uri="{FF2B5EF4-FFF2-40B4-BE49-F238E27FC236}">
                <a16:creationId xmlns:a16="http://schemas.microsoft.com/office/drawing/2014/main" id="{A2FEA0F8-4767-40B0-882D-4E5A7E70D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636" y="2404369"/>
            <a:ext cx="2475796" cy="14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Терминал Konsole">
            <a:extLst>
              <a:ext uri="{FF2B5EF4-FFF2-40B4-BE49-F238E27FC236}">
                <a16:creationId xmlns:a16="http://schemas.microsoft.com/office/drawing/2014/main" id="{9F49AB37-9DFB-4308-BFEA-05E66488A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292" y="2198959"/>
            <a:ext cx="2041430" cy="163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Терминал Guake">
            <a:extLst>
              <a:ext uri="{FF2B5EF4-FFF2-40B4-BE49-F238E27FC236}">
                <a16:creationId xmlns:a16="http://schemas.microsoft.com/office/drawing/2014/main" id="{543E582C-6CBB-4F68-9BF9-EF6FD7F8E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463" y="2326695"/>
            <a:ext cx="2372915" cy="150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Терминал Hyper">
            <a:extLst>
              <a:ext uri="{FF2B5EF4-FFF2-40B4-BE49-F238E27FC236}">
                <a16:creationId xmlns:a16="http://schemas.microsoft.com/office/drawing/2014/main" id="{1B73D9F3-7BB6-4299-BE94-810868E7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26" y="2326695"/>
            <a:ext cx="2340154" cy="150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345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9ECE931-1FAB-4DB0-B9F6-23D7F0BBF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12</a:t>
            </a:fld>
            <a:endParaRPr lang="ru-RU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59D1396-2709-4118-8BFD-339A86E8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058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dirty="0"/>
              <a:t>Компиляция 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13</a:t>
            </a:fld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C4A8A5-F07B-4F9D-B103-44BB763A3EBF}"/>
              </a:ext>
            </a:extLst>
          </p:cNvPr>
          <p:cNvSpPr/>
          <p:nvPr/>
        </p:nvSpPr>
        <p:spPr>
          <a:xfrm>
            <a:off x="331432" y="6280075"/>
            <a:ext cx="8004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https://andreyex </a:t>
            </a:r>
            <a:r>
              <a:rPr lang="ru-RU" u="sng" dirty="0" err="1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ru</a:t>
            </a:r>
            <a:r>
              <a:rPr lang="ru-RU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/ubuntu/kak-ustanovit-kompilyator-gcc-na-ubuntu-18-04</a:t>
            </a:r>
            <a:endParaRPr lang="ru-RU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82F77-CFCF-48C5-82C7-BE64911A5827}"/>
              </a:ext>
            </a:extLst>
          </p:cNvPr>
          <p:cNvSpPr txBox="1"/>
          <p:nvPr/>
        </p:nvSpPr>
        <p:spPr>
          <a:xfrm>
            <a:off x="1129166" y="1930912"/>
            <a:ext cx="57796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сборка программы, включающая трансляцию всех модулей программы, написанных на исходных языках программирования высокого уровня и/или языке ассемблера, в эквивалентные программные модули на низкоуровневом языке, близком машинному коду.</a:t>
            </a:r>
          </a:p>
        </p:txBody>
      </p:sp>
      <p:pic>
        <p:nvPicPr>
          <p:cNvPr id="5122" name="Picture 2" descr="Картинки по запросу компилятор">
            <a:extLst>
              <a:ext uri="{FF2B5EF4-FFF2-40B4-BE49-F238E27FC236}">
                <a16:creationId xmlns:a16="http://schemas.microsoft.com/office/drawing/2014/main" id="{C54D5CD6-ABEC-4A70-9653-731B388C9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184" y="1753018"/>
            <a:ext cx="4875919" cy="377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108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dirty="0"/>
              <a:t>Компилятор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14</a:t>
            </a:fld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C4A8A5-F07B-4F9D-B103-44BB763A3EBF}"/>
              </a:ext>
            </a:extLst>
          </p:cNvPr>
          <p:cNvSpPr/>
          <p:nvPr/>
        </p:nvSpPr>
        <p:spPr>
          <a:xfrm>
            <a:off x="331432" y="6280075"/>
            <a:ext cx="8004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https://andreyex </a:t>
            </a:r>
            <a:r>
              <a:rPr lang="ru-RU" u="sng" dirty="0" err="1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ru</a:t>
            </a:r>
            <a:r>
              <a:rPr lang="ru-RU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/ubuntu/kak-ustanovit-kompilyator-gcc-na-ubuntu-18-04</a:t>
            </a:r>
            <a:endParaRPr lang="ru-RU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82F77-CFCF-48C5-82C7-BE64911A5827}"/>
              </a:ext>
            </a:extLst>
          </p:cNvPr>
          <p:cNvSpPr txBox="1"/>
          <p:nvPr/>
        </p:nvSpPr>
        <p:spPr>
          <a:xfrm>
            <a:off x="1129166" y="2066851"/>
            <a:ext cx="61183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800" dirty="0"/>
              <a:t>это специальная программа, которая переводит </a:t>
            </a:r>
            <a:r>
              <a:rPr lang="ru-RU" sz="2800" b="1" dirty="0"/>
              <a:t>текст программы</a:t>
            </a:r>
            <a:r>
              <a:rPr lang="ru-RU" sz="2800" dirty="0"/>
              <a:t>, написанный на языке программирования, в </a:t>
            </a:r>
            <a:r>
              <a:rPr lang="ru-RU" sz="2800" b="1" dirty="0"/>
              <a:t>набор </a:t>
            </a:r>
            <a:r>
              <a:rPr lang="ru-RU" sz="2800" b="1"/>
              <a:t>машинных кодов</a:t>
            </a:r>
            <a:r>
              <a:rPr lang="ru-RU" sz="2800"/>
              <a:t>.</a:t>
            </a:r>
            <a:endParaRPr lang="ru-RU" sz="28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9E95ECF-DB48-4A66-9E85-D7E6FA09D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688" y="1731433"/>
            <a:ext cx="4662311" cy="349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лачко с текстом: прямоугольное со скругленными углами 4">
            <a:extLst>
              <a:ext uri="{FF2B5EF4-FFF2-40B4-BE49-F238E27FC236}">
                <a16:creationId xmlns:a16="http://schemas.microsoft.com/office/drawing/2014/main" id="{268F31C0-CCA7-4A1B-ABA1-91DDCBFA02EF}"/>
              </a:ext>
            </a:extLst>
          </p:cNvPr>
          <p:cNvSpPr/>
          <p:nvPr/>
        </p:nvSpPr>
        <p:spPr>
          <a:xfrm>
            <a:off x="9459985" y="5699476"/>
            <a:ext cx="1727200" cy="575734"/>
          </a:xfrm>
          <a:prstGeom prst="wedgeRoundRectCallout">
            <a:avLst>
              <a:gd name="adj1" fmla="val 11847"/>
              <a:gd name="adj2" fmla="val -7867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solidFill>
                  <a:schemeClr val="tx1"/>
                </a:solidFill>
              </a:rPr>
              <a:t>Как </a:t>
            </a:r>
            <a:r>
              <a:rPr lang="ru-RU" sz="1800" b="1">
                <a:solidFill>
                  <a:schemeClr val="tx1"/>
                </a:solidFill>
              </a:rPr>
              <a:t>в .</a:t>
            </a:r>
            <a:r>
              <a:rPr lang="en-US" sz="1800" b="1">
                <a:solidFill>
                  <a:schemeClr val="tx1"/>
                </a:solidFill>
              </a:rPr>
              <a:t>NET.</a:t>
            </a:r>
            <a:endParaRPr lang="ru-RU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36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артинки по запросу компилятор Linux gcc/g++">
            <a:extLst>
              <a:ext uri="{FF2B5EF4-FFF2-40B4-BE49-F238E27FC236}">
                <a16:creationId xmlns:a16="http://schemas.microsoft.com/office/drawing/2014/main" id="{DB2696C3-DE57-4F6D-B20B-19ACA9709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68" y="1252955"/>
            <a:ext cx="4561319" cy="341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>
            <a:normAutofit fontScale="90000"/>
          </a:bodyPr>
          <a:lstStyle/>
          <a:p>
            <a:r>
              <a:rPr lang="ru-RU" dirty="0"/>
              <a:t>Коллекция компиляторов GNU </a:t>
            </a:r>
            <a:br>
              <a:rPr lang="en-US" dirty="0"/>
            </a:b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A86901-8E5F-4E07-BF86-A814F883F10F}"/>
              </a:ext>
            </a:extLst>
          </p:cNvPr>
          <p:cNvSpPr txBox="1"/>
          <p:nvPr/>
        </p:nvSpPr>
        <p:spPr>
          <a:xfrm>
            <a:off x="1129166" y="1911719"/>
            <a:ext cx="6494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400" b="1" dirty="0"/>
              <a:t>GCC</a:t>
            </a:r>
            <a:r>
              <a:rPr lang="ru-RU" sz="2400" dirty="0"/>
              <a:t> </a:t>
            </a:r>
            <a:r>
              <a:rPr lang="en-US" sz="2400" dirty="0"/>
              <a:t>(</a:t>
            </a:r>
            <a:r>
              <a:rPr lang="en-US" sz="2400" b="1" i="1" dirty="0"/>
              <a:t>GNU Compiler Collection</a:t>
            </a:r>
            <a:r>
              <a:rPr lang="ru-RU" sz="2400" dirty="0"/>
              <a:t>) – это коллекция компиляторов и библиотек для языков программирования C, C ++, </a:t>
            </a:r>
            <a:r>
              <a:rPr lang="ru-RU" sz="2400" dirty="0" err="1"/>
              <a:t>Objective</a:t>
            </a:r>
            <a:r>
              <a:rPr lang="ru-RU" sz="2400" dirty="0"/>
              <a:t>-C, </a:t>
            </a:r>
            <a:r>
              <a:rPr lang="ru-RU" sz="2400" dirty="0" err="1"/>
              <a:t>Fortran</a:t>
            </a:r>
            <a:r>
              <a:rPr lang="ru-RU" sz="2400" dirty="0"/>
              <a:t>, </a:t>
            </a:r>
            <a:r>
              <a:rPr lang="ru-RU" sz="2400" dirty="0" err="1"/>
              <a:t>Ada</a:t>
            </a:r>
            <a:r>
              <a:rPr lang="ru-RU" sz="2400" dirty="0"/>
              <a:t>, </a:t>
            </a:r>
            <a:r>
              <a:rPr lang="ru-RU" sz="2400" dirty="0" err="1"/>
              <a:t>Go</a:t>
            </a:r>
            <a:r>
              <a:rPr lang="ru-RU" sz="2400" dirty="0"/>
              <a:t> </a:t>
            </a:r>
            <a:r>
              <a:rPr lang="ru-RU" sz="2400"/>
              <a:t>и D</a:t>
            </a:r>
            <a:r>
              <a:rPr lang="en-US" sz="2400"/>
              <a:t>.</a:t>
            </a:r>
            <a:endParaRPr lang="en-US" sz="2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C4A8A5-F07B-4F9D-B103-44BB763A3EBF}"/>
              </a:ext>
            </a:extLst>
          </p:cNvPr>
          <p:cNvSpPr/>
          <p:nvPr/>
        </p:nvSpPr>
        <p:spPr>
          <a:xfrm>
            <a:off x="331432" y="6280075"/>
            <a:ext cx="8004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https://andreyex </a:t>
            </a:r>
            <a:r>
              <a:rPr lang="ru-RU" u="sng" dirty="0" err="1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ru</a:t>
            </a:r>
            <a:r>
              <a:rPr lang="ru-RU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/ubuntu/kak-ustanovit-kompilyator-gcc-na-ubuntu-18-04</a:t>
            </a:r>
            <a:endParaRPr lang="ru-RU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Облачко с текстом: прямоугольное со скругленными углами 4">
            <a:extLst>
              <a:ext uri="{FF2B5EF4-FFF2-40B4-BE49-F238E27FC236}">
                <a16:creationId xmlns:a16="http://schemas.microsoft.com/office/drawing/2014/main" id="{9B68A9AF-46BA-407D-9BC9-D7A4635E6260}"/>
              </a:ext>
            </a:extLst>
          </p:cNvPr>
          <p:cNvSpPr/>
          <p:nvPr/>
        </p:nvSpPr>
        <p:spPr>
          <a:xfrm>
            <a:off x="2073566" y="5136751"/>
            <a:ext cx="9565279" cy="800834"/>
          </a:xfrm>
          <a:prstGeom prst="wedgeRoundRectCallout">
            <a:avLst>
              <a:gd name="adj1" fmla="val 22622"/>
              <a:gd name="adj2" fmla="val -87411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</a:rPr>
              <a:t>Скорее всего в вашей системе </a:t>
            </a:r>
            <a:r>
              <a:rPr lang="ru-RU" sz="2400" b="1" dirty="0" err="1">
                <a:solidFill>
                  <a:schemeClr val="tx1"/>
                </a:solidFill>
              </a:rPr>
              <a:t>Linux</a:t>
            </a:r>
            <a:r>
              <a:rPr lang="ru-RU" sz="2400" dirty="0">
                <a:solidFill>
                  <a:schemeClr val="tx1"/>
                </a:solidFill>
              </a:rPr>
              <a:t> уже </a:t>
            </a:r>
            <a:r>
              <a:rPr lang="ru-RU" sz="2400">
                <a:solidFill>
                  <a:schemeClr val="tx1"/>
                </a:solidFill>
              </a:rPr>
              <a:t>установлен </a:t>
            </a:r>
            <a:r>
              <a:rPr lang="ru-RU" sz="2400" b="1">
                <a:solidFill>
                  <a:schemeClr val="tx1"/>
                </a:solidFill>
              </a:rPr>
              <a:t>gcc</a:t>
            </a:r>
            <a:r>
              <a:rPr lang="en-US" sz="2400">
                <a:solidFill>
                  <a:schemeClr val="tx1"/>
                </a:solidFill>
              </a:rPr>
              <a:t>.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13065-5F78-41D5-B8B2-C48F3500D9A3}"/>
              </a:ext>
            </a:extLst>
          </p:cNvPr>
          <p:cNvSpPr txBox="1"/>
          <p:nvPr/>
        </p:nvSpPr>
        <p:spPr>
          <a:xfrm>
            <a:off x="1478845" y="3680397"/>
            <a:ext cx="6668752" cy="12003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Многие проекты с открытым исходным кодом, включая инструменты GNU и ядро </a:t>
            </a:r>
            <a:r>
              <a:rPr lang="en-US" sz="2400" dirty="0"/>
              <a:t>Linux</a:t>
            </a:r>
            <a:r>
              <a:rPr lang="ru-RU" sz="2400" dirty="0"/>
              <a:t>, скомпилированы с помощью </a:t>
            </a:r>
            <a:r>
              <a:rPr lang="ru-RU" sz="2400" b="1" dirty="0"/>
              <a:t>GCC</a:t>
            </a:r>
            <a:r>
              <a:rPr lang="en-US" sz="2400" dirty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8482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Отладчик </a:t>
            </a:r>
            <a:r>
              <a:rPr lang="en-US" dirty="0">
                <a:solidFill>
                  <a:schemeClr val="tx2"/>
                </a:solidFill>
              </a:rPr>
              <a:t>GDB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16</a:t>
            </a:fld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C4A8A5-F07B-4F9D-B103-44BB763A3EBF}"/>
              </a:ext>
            </a:extLst>
          </p:cNvPr>
          <p:cNvSpPr/>
          <p:nvPr/>
        </p:nvSpPr>
        <p:spPr>
          <a:xfrm>
            <a:off x="331432" y="6280075"/>
            <a:ext cx="8004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 </a:t>
            </a:r>
            <a:r>
              <a:rPr lang="en-US" u="sng" dirty="0" err="1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maketecheasier</a:t>
            </a:r>
            <a:r>
              <a:rPr lang="en-US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 com/debug-program-using-gdb-linux/</a:t>
            </a:r>
            <a:endParaRPr lang="ru-RU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7AF25FE-6667-4575-901F-814EC5C11A89}"/>
              </a:ext>
            </a:extLst>
          </p:cNvPr>
          <p:cNvGrpSpPr/>
          <p:nvPr/>
        </p:nvGrpSpPr>
        <p:grpSpPr>
          <a:xfrm>
            <a:off x="0" y="3285748"/>
            <a:ext cx="12191998" cy="2618916"/>
            <a:chOff x="672996" y="3285748"/>
            <a:chExt cx="11519002" cy="2221939"/>
          </a:xfrm>
        </p:grpSpPr>
        <p:pic>
          <p:nvPicPr>
            <p:cNvPr id="6146" name="Picture 2" descr="Картинки по запросу отладчик linux">
              <a:extLst>
                <a:ext uri="{FF2B5EF4-FFF2-40B4-BE49-F238E27FC236}">
                  <a16:creationId xmlns:a16="http://schemas.microsoft.com/office/drawing/2014/main" id="{F0168F32-F3A5-44FE-85AF-D13C6C522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96" y="3285748"/>
              <a:ext cx="6336640" cy="2221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Картинки по запросу gdb linux">
              <a:extLst>
                <a:ext uri="{FF2B5EF4-FFF2-40B4-BE49-F238E27FC236}">
                  <a16:creationId xmlns:a16="http://schemas.microsoft.com/office/drawing/2014/main" id="{4697C61E-D36E-45D0-8477-9C80E70E2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9635" y="3285748"/>
              <a:ext cx="5182363" cy="2221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466052-3784-4DD1-8E2E-BBDCA20307DF}"/>
              </a:ext>
            </a:extLst>
          </p:cNvPr>
          <p:cNvSpPr txBox="1"/>
          <p:nvPr/>
        </p:nvSpPr>
        <p:spPr>
          <a:xfrm>
            <a:off x="1129166" y="1864925"/>
            <a:ext cx="99903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800" b="1" dirty="0"/>
              <a:t>GNU </a:t>
            </a:r>
            <a:r>
              <a:rPr lang="ru-RU" sz="2800" b="1" dirty="0" err="1"/>
              <a:t>Debugger</a:t>
            </a:r>
            <a:r>
              <a:rPr lang="ru-RU" sz="2800" b="1" dirty="0"/>
              <a:t> (GDB) </a:t>
            </a:r>
            <a:r>
              <a:rPr lang="ru-RU" sz="2800" dirty="0"/>
              <a:t>– производит отладку программ написанных на многих языках программирования.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3132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Отладчик </a:t>
            </a:r>
            <a:r>
              <a:rPr lang="en-US" dirty="0">
                <a:solidFill>
                  <a:schemeClr val="tx2"/>
                </a:solidFill>
              </a:rPr>
              <a:t>GDB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17</a:t>
            </a:fld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C4A8A5-F07B-4F9D-B103-44BB763A3EBF}"/>
              </a:ext>
            </a:extLst>
          </p:cNvPr>
          <p:cNvSpPr/>
          <p:nvPr/>
        </p:nvSpPr>
        <p:spPr>
          <a:xfrm>
            <a:off x="331432" y="6280075"/>
            <a:ext cx="8004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 </a:t>
            </a:r>
            <a:r>
              <a:rPr lang="en-US" u="sng" dirty="0" err="1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maketecheasier</a:t>
            </a:r>
            <a:r>
              <a:rPr lang="en-US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 com/debug-program-using-gdb-linux/</a:t>
            </a:r>
            <a:endParaRPr lang="ru-RU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53E0CA9-B96F-404D-BCFB-0CF1C5533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1183" y="5212167"/>
            <a:ext cx="7728906" cy="7232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4400" b="1" dirty="0">
                <a:solidFill>
                  <a:schemeClr val="bg1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#</a:t>
            </a:r>
            <a:r>
              <a:rPr kumimoji="0" lang="en-US" altLang="ru-RU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ru-RU" altLang="ru-RU" sz="4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sudo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ru-RU" altLang="ru-RU" sz="4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apt-get</a:t>
            </a: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ru-RU" altLang="ru-RU" sz="4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install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ru-RU" altLang="ru-RU" sz="4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gdb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4C2C1C-732E-4810-BEC7-75E5232B04B2}"/>
              </a:ext>
            </a:extLst>
          </p:cNvPr>
          <p:cNvSpPr txBox="1"/>
          <p:nvPr/>
        </p:nvSpPr>
        <p:spPr>
          <a:xfrm>
            <a:off x="1129166" y="1950636"/>
            <a:ext cx="90308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dirty="0"/>
              <a:t>переносимый отладчик проекта GNU, 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dirty="0"/>
              <a:t>работает на многих </a:t>
            </a:r>
            <a:r>
              <a:rPr lang="ru-RU" sz="2800"/>
              <a:t>UNIX-подобных системах.</a:t>
            </a:r>
            <a:endParaRPr lang="en-US" sz="2800" dirty="0"/>
          </a:p>
        </p:txBody>
      </p:sp>
      <p:sp>
        <p:nvSpPr>
          <p:cNvPr id="4" name="Облачко с текстом: прямоугольное со скругленными углами 3">
            <a:extLst>
              <a:ext uri="{FF2B5EF4-FFF2-40B4-BE49-F238E27FC236}">
                <a16:creationId xmlns:a16="http://schemas.microsoft.com/office/drawing/2014/main" id="{E6158B79-0D4C-4E6D-900A-6CE33FD5D7E9}"/>
              </a:ext>
            </a:extLst>
          </p:cNvPr>
          <p:cNvSpPr/>
          <p:nvPr/>
        </p:nvSpPr>
        <p:spPr>
          <a:xfrm>
            <a:off x="5000978" y="3429000"/>
            <a:ext cx="6350000" cy="1332089"/>
          </a:xfrm>
          <a:prstGeom prst="wedgeRoundRectCallout">
            <a:avLst>
              <a:gd name="adj1" fmla="val -34822"/>
              <a:gd name="adj2" fmla="val 667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/>
              <a:t>Возможно, он уже установлен в вашей системе, но для уверенности введите в терминале следующую команду:</a:t>
            </a:r>
          </a:p>
        </p:txBody>
      </p:sp>
    </p:spTree>
    <p:extLst>
      <p:ext uri="{BB962C8B-B14F-4D97-AF65-F5344CB8AC3E}">
        <p14:creationId xmlns:p14="http://schemas.microsoft.com/office/powerpoint/2010/main" val="2280127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4386277-B409-4027-B34D-30FDFE93F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18</a:t>
            </a:fld>
            <a:endParaRPr lang="ru-RU"/>
          </a:p>
        </p:txBody>
      </p:sp>
      <p:pic>
        <p:nvPicPr>
          <p:cNvPr id="2050" name="Picture 2" descr="http://mmedia.ozone.ru/multimedia/1019712450.jpg">
            <a:extLst>
              <a:ext uri="{FF2B5EF4-FFF2-40B4-BE49-F238E27FC236}">
                <a16:creationId xmlns:a16="http://schemas.microsoft.com/office/drawing/2014/main" id="{7F0D0C92-1437-4136-955E-6A3FEE236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584" y="744071"/>
            <a:ext cx="8224633" cy="597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yt3.ggpht.com/a/AGF-l79lpgyUJBB7zdBm8j25bNkC_Uup2IwjkkOkvQ=s900-c-k-c0xffffffff-no-rj-mo">
            <a:extLst>
              <a:ext uri="{FF2B5EF4-FFF2-40B4-BE49-F238E27FC236}">
                <a16:creationId xmlns:a16="http://schemas.microsoft.com/office/drawing/2014/main" id="{F38DA622-C5B6-4FAC-B521-4E333197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44" y="4166385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лачко с текстом: овальное 2">
            <a:extLst>
              <a:ext uri="{FF2B5EF4-FFF2-40B4-BE49-F238E27FC236}">
                <a16:creationId xmlns:a16="http://schemas.microsoft.com/office/drawing/2014/main" id="{530DB3BF-FC88-489F-959B-46BAD820B960}"/>
              </a:ext>
            </a:extLst>
          </p:cNvPr>
          <p:cNvSpPr/>
          <p:nvPr/>
        </p:nvSpPr>
        <p:spPr>
          <a:xfrm>
            <a:off x="1810870" y="1855695"/>
            <a:ext cx="3083859" cy="189008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i="1" dirty="0"/>
              <a:t>Кажется получилось…</a:t>
            </a:r>
          </a:p>
        </p:txBody>
      </p:sp>
    </p:spTree>
    <p:extLst>
      <p:ext uri="{BB962C8B-B14F-4D97-AF65-F5344CB8AC3E}">
        <p14:creationId xmlns:p14="http://schemas.microsoft.com/office/powerpoint/2010/main" val="2479984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764CD-C344-4C06-BBD1-6911E9DF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Библиотеки совместимости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439813-646B-428E-9D81-E3D832D29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Способы совместимости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12E0AF-2CA1-4300-AC07-94C579D6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19</a:t>
            </a:fld>
            <a:endParaRPr lang="ru-RU"/>
          </a:p>
        </p:txBody>
      </p:sp>
      <p:pic>
        <p:nvPicPr>
          <p:cNvPr id="2050" name="Picture 2" descr="Вопросы совместимости Tibero и Oracle. Часть 1. Условная компиляция PL/SQL  / Хабр">
            <a:extLst>
              <a:ext uri="{FF2B5EF4-FFF2-40B4-BE49-F238E27FC236}">
                <a16:creationId xmlns:a16="http://schemas.microsoft.com/office/drawing/2014/main" id="{A4806421-1ABD-412B-9AA4-DCB43E9F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202" y="930952"/>
            <a:ext cx="42100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710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0EA95A-C016-417E-B3CF-5E1974CF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Рассматриваемые вопросы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C161378-5DE7-441A-AC5B-0748368DE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2B0BC-9A25-4D6F-AE62-21ACFBB8E10E}"/>
              </a:ext>
            </a:extLst>
          </p:cNvPr>
          <p:cNvSpPr txBox="1"/>
          <p:nvPr/>
        </p:nvSpPr>
        <p:spPr>
          <a:xfrm>
            <a:off x="1130270" y="2314897"/>
            <a:ext cx="1009088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Системное программное обеспечение </a:t>
            </a:r>
            <a:r>
              <a:rPr lang="en-US" sz="3200" dirty="0"/>
              <a:t>Linux</a:t>
            </a:r>
            <a:endParaRPr lang="ru-RU" sz="32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Библиотеки совместимости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Миф о сложности установки ПО в Linux </a:t>
            </a:r>
          </a:p>
        </p:txBody>
      </p:sp>
    </p:spTree>
    <p:extLst>
      <p:ext uri="{BB962C8B-B14F-4D97-AF65-F5344CB8AC3E}">
        <p14:creationId xmlns:p14="http://schemas.microsoft.com/office/powerpoint/2010/main" val="2748401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BC88EFA1-C4E3-4558-A4D5-37EA7F62A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34DC-B86E-4D7D-B866-69403F3C872A}" type="datetime1">
              <a:rPr lang="ru-RU" smtClean="0"/>
              <a:t>17.02.2022</a:t>
            </a:fld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4ABEFD-DCBE-4D7D-B573-F3889A75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6E949-F4ED-4B55-9199-1C633BED051C}" type="slidenum">
              <a:rPr lang="ru-RU" smtClean="0"/>
              <a:t>20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58C245D-DFC4-4D2E-A5AB-1C1A5FF3E7A8}"/>
              </a:ext>
            </a:extLst>
          </p:cNvPr>
          <p:cNvSpPr txBox="1">
            <a:spLocks/>
          </p:cNvSpPr>
          <p:nvPr/>
        </p:nvSpPr>
        <p:spPr>
          <a:xfrm>
            <a:off x="1190240" y="959301"/>
            <a:ext cx="10150984" cy="1163011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Библиотеки совместимости 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065CA-514A-4BAD-AFC0-58EE79574608}"/>
              </a:ext>
            </a:extLst>
          </p:cNvPr>
          <p:cNvSpPr txBox="1"/>
          <p:nvPr/>
        </p:nvSpPr>
        <p:spPr>
          <a:xfrm>
            <a:off x="1190240" y="3306720"/>
            <a:ext cx="989797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ru-RU" sz="2800" b="1" dirty="0"/>
              <a:t>Два способа:</a:t>
            </a:r>
          </a:p>
          <a:p>
            <a:pPr marL="742950" indent="-742950" algn="just">
              <a:spcAft>
                <a:spcPts val="2400"/>
              </a:spcAft>
              <a:buFont typeface="+mj-lt"/>
              <a:buAutoNum type="alphaLcParenR"/>
            </a:pP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Библиотеки совместимости </a:t>
            </a:r>
            <a:r>
              <a:rPr lang="ru-RU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742950" indent="-742950" algn="just">
              <a:spcAft>
                <a:spcPts val="2400"/>
              </a:spcAft>
              <a:buFont typeface="+mj-lt"/>
              <a:buAutoNum type="alphaLcParenR"/>
            </a:pP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Библиотеки совместимости </a:t>
            </a:r>
            <a:r>
              <a:rPr lang="ru-RU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POSIX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8EC82D4-DA18-43C0-AD85-6638B513F052}"/>
              </a:ext>
            </a:extLst>
          </p:cNvPr>
          <p:cNvSpPr/>
          <p:nvPr/>
        </p:nvSpPr>
        <p:spPr>
          <a:xfrm>
            <a:off x="1190240" y="1952978"/>
            <a:ext cx="11001760" cy="68272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/>
              <a:t>Compatibility libraries</a:t>
            </a:r>
            <a:endParaRPr lang="ru-RU" sz="2800" b="1" dirty="0"/>
          </a:p>
        </p:txBody>
      </p:sp>
      <p:sp>
        <p:nvSpPr>
          <p:cNvPr id="6" name="Облачко с текстом: прямоугольное со скругленными углами 5">
            <a:extLst>
              <a:ext uri="{FF2B5EF4-FFF2-40B4-BE49-F238E27FC236}">
                <a16:creationId xmlns:a16="http://schemas.microsoft.com/office/drawing/2014/main" id="{A114CE12-1957-44B8-B8B4-06DE757EE8E3}"/>
              </a:ext>
            </a:extLst>
          </p:cNvPr>
          <p:cNvSpPr/>
          <p:nvPr/>
        </p:nvSpPr>
        <p:spPr>
          <a:xfrm>
            <a:off x="7755466" y="2466368"/>
            <a:ext cx="2863269" cy="1163011"/>
          </a:xfrm>
          <a:prstGeom prst="wedgeRoundRectCallout">
            <a:avLst>
              <a:gd name="adj1" fmla="val -85604"/>
              <a:gd name="adj2" fmla="val 270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пользуются очень редко</a:t>
            </a:r>
          </a:p>
        </p:txBody>
      </p:sp>
    </p:spTree>
    <p:extLst>
      <p:ext uri="{BB962C8B-B14F-4D97-AF65-F5344CB8AC3E}">
        <p14:creationId xmlns:p14="http://schemas.microsoft.com/office/powerpoint/2010/main" val="201051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610878D-00D8-48F5-B1B4-5D6181B5E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02BC2A-37B5-4ADC-B0A6-D41B1F975F29}"/>
              </a:ext>
            </a:extLst>
          </p:cNvPr>
          <p:cNvSpPr txBox="1"/>
          <p:nvPr/>
        </p:nvSpPr>
        <p:spPr>
          <a:xfrm>
            <a:off x="815622" y="1034533"/>
            <a:ext cx="6101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Библиотеки совместимости </a:t>
            </a:r>
            <a:r>
              <a:rPr lang="ru-RU" sz="1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endParaRPr lang="ru-RU" sz="18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AC62D6-214C-43F9-8D9A-F28D3ADCF76F}"/>
              </a:ext>
            </a:extLst>
          </p:cNvPr>
          <p:cNvSpPr txBox="1"/>
          <p:nvPr/>
        </p:nvSpPr>
        <p:spPr>
          <a:xfrm>
            <a:off x="6316134" y="1034533"/>
            <a:ext cx="4950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 startAt="2"/>
            </a:pPr>
            <a: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Библиотеки совместимости </a:t>
            </a:r>
            <a: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POSIX</a:t>
            </a:r>
            <a:endParaRPr lang="ru-RU" sz="1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7F814C-1A44-4F02-A171-BEF08D972815}"/>
              </a:ext>
            </a:extLst>
          </p:cNvPr>
          <p:cNvSpPr txBox="1"/>
          <p:nvPr/>
        </p:nvSpPr>
        <p:spPr>
          <a:xfrm>
            <a:off x="815622" y="2168646"/>
            <a:ext cx="51336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В системах </a:t>
            </a:r>
            <a:r>
              <a:rPr lang="ru-RU" sz="2400" b="1" dirty="0"/>
              <a:t>UNIX, Linux, Macintosh</a:t>
            </a:r>
            <a:r>
              <a:rPr lang="ru-RU" sz="2400" dirty="0"/>
              <a:t> и других может быть развернута одна из </a:t>
            </a:r>
            <a:r>
              <a:rPr lang="ru-RU" sz="2400" b="1" dirty="0"/>
              <a:t>библиотек совместимости Windows</a:t>
            </a:r>
            <a:r>
              <a:rPr lang="ru-RU" sz="2400" dirty="0"/>
              <a:t>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DE77FF3-1847-488F-AF85-A797A49799A0}"/>
              </a:ext>
            </a:extLst>
          </p:cNvPr>
          <p:cNvSpPr/>
          <p:nvPr/>
        </p:nvSpPr>
        <p:spPr>
          <a:xfrm>
            <a:off x="838038" y="4102770"/>
            <a:ext cx="5026702" cy="14307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Например эмулятор </a:t>
            </a:r>
            <a:r>
              <a:rPr lang="ru-RU" sz="2000" b="1" dirty="0"/>
              <a:t>Wine</a:t>
            </a:r>
            <a:r>
              <a:rPr lang="ru-RU" sz="2000" dirty="0"/>
              <a:t>, обеспечивает переносимость исходного кода из Windows.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17E0E-85B4-4D7A-883E-72BAAAD06D9B}"/>
              </a:ext>
            </a:extLst>
          </p:cNvPr>
          <p:cNvSpPr txBox="1"/>
          <p:nvPr/>
        </p:nvSpPr>
        <p:spPr>
          <a:xfrm>
            <a:off x="6316134" y="2067046"/>
            <a:ext cx="50602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/>
              <a:t>Поверх подсистемы Windows </a:t>
            </a:r>
            <a:r>
              <a:rPr lang="ru-RU" sz="2400" dirty="0"/>
              <a:t>может быть развернута </a:t>
            </a:r>
            <a:r>
              <a:rPr lang="ru-RU" sz="2400" b="1" dirty="0"/>
              <a:t>библиотека совместимости POSIX. </a:t>
            </a:r>
            <a:endParaRPr lang="ru-RU" sz="24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17989BC-5D7D-461D-9108-D302D56025ED}"/>
              </a:ext>
            </a:extLst>
          </p:cNvPr>
          <p:cNvSpPr/>
          <p:nvPr/>
        </p:nvSpPr>
        <p:spPr>
          <a:xfrm>
            <a:off x="6426200" y="3766024"/>
            <a:ext cx="4927762" cy="19235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/>
              <a:t>Используется ПО с </a:t>
            </a:r>
            <a:r>
              <a:rPr lang="ru-RU" sz="2000" i="1"/>
              <a:t>открытым исходным кодом </a:t>
            </a:r>
            <a:r>
              <a:rPr lang="ru-RU" sz="2000"/>
              <a:t>и набора инструментальных средств </a:t>
            </a:r>
            <a:r>
              <a:rPr lang="ru-RU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Resource Kit </a:t>
            </a:r>
            <a:r>
              <a:rPr lang="ru-RU" sz="2000"/>
              <a:t>(Microsoft).</a:t>
            </a:r>
          </a:p>
        </p:txBody>
      </p:sp>
    </p:spTree>
    <p:extLst>
      <p:ext uri="{BB962C8B-B14F-4D97-AF65-F5344CB8AC3E}">
        <p14:creationId xmlns:p14="http://schemas.microsoft.com/office/powerpoint/2010/main" val="3281022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BC88EFA1-C4E3-4558-A4D5-37EA7F62A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34DC-B86E-4D7D-B866-69403F3C872A}" type="datetime1">
              <a:rPr lang="ru-RU" smtClean="0"/>
              <a:t>17.02.2022</a:t>
            </a:fld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4ABEFD-DCBE-4D7D-B573-F3889A75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6E949-F4ED-4B55-9199-1C633BED051C}" type="slidenum">
              <a:rPr lang="ru-RU" smtClean="0"/>
              <a:t>22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58C245D-DFC4-4D2E-A5AB-1C1A5FF3E7A8}"/>
              </a:ext>
            </a:extLst>
          </p:cNvPr>
          <p:cNvSpPr txBox="1">
            <a:spLocks/>
          </p:cNvSpPr>
          <p:nvPr/>
        </p:nvSpPr>
        <p:spPr>
          <a:xfrm>
            <a:off x="1174044" y="634424"/>
            <a:ext cx="8044568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Wine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2B-F718-41CE-887B-3B9B1C29E3EB}"/>
              </a:ext>
            </a:extLst>
          </p:cNvPr>
          <p:cNvSpPr txBox="1"/>
          <p:nvPr/>
        </p:nvSpPr>
        <p:spPr>
          <a:xfrm>
            <a:off x="706113" y="2014743"/>
            <a:ext cx="8979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свободное программное обеспечение</a:t>
            </a:r>
            <a:r>
              <a:rPr lang="ru-RU" sz="2400" dirty="0"/>
              <a:t>, позволяющее пользователям </a:t>
            </a:r>
            <a:r>
              <a:rPr lang="ru-RU" sz="2400" b="1" dirty="0"/>
              <a:t>UNIX-подобных</a:t>
            </a:r>
            <a:r>
              <a:rPr lang="ru-RU" sz="2400" dirty="0"/>
              <a:t> операционных систем,</a:t>
            </a:r>
            <a:r>
              <a:rPr lang="en-US" sz="2400" dirty="0"/>
              <a:t> </a:t>
            </a:r>
            <a:r>
              <a:rPr lang="ru-RU" sz="2400" dirty="0"/>
              <a:t>исполнять 16-, 32- и 64- битные приложения, игры, </a:t>
            </a:r>
            <a:r>
              <a:rPr lang="ru-RU" sz="2400" b="1" dirty="0"/>
              <a:t>созданные исключительно для </a:t>
            </a:r>
            <a:r>
              <a:rPr lang="ru-RU" sz="2400" b="1" dirty="0" err="1"/>
              <a:t>Microsoft</a:t>
            </a:r>
            <a:r>
              <a:rPr lang="ru-RU" sz="2400" b="1" dirty="0"/>
              <a:t> </a:t>
            </a:r>
            <a:r>
              <a:rPr lang="ru-RU" sz="2400" b="1" dirty="0" err="1"/>
              <a:t>Windows</a:t>
            </a:r>
            <a:r>
              <a:rPr lang="ru-RU" sz="2400" dirty="0"/>
              <a:t>, без наличия при этом установленной </a:t>
            </a:r>
            <a:r>
              <a:rPr lang="ru-RU" sz="2400" err="1"/>
              <a:t>Microsoft</a:t>
            </a:r>
            <a:r>
              <a:rPr lang="ru-RU" sz="2400"/>
              <a:t> Windows.</a:t>
            </a:r>
            <a:endParaRPr lang="ru-RU" sz="2400" dirty="0"/>
          </a:p>
        </p:txBody>
      </p:sp>
      <p:pic>
        <p:nvPicPr>
          <p:cNvPr id="1026" name="Picture 2" descr="WINE-Logo.svg">
            <a:extLst>
              <a:ext uri="{FF2B5EF4-FFF2-40B4-BE49-F238E27FC236}">
                <a16:creationId xmlns:a16="http://schemas.microsoft.com/office/drawing/2014/main" id="{6E90E032-8F95-42D2-B57B-8C9A9AAC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57" y="1120676"/>
            <a:ext cx="1504755" cy="242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Облачко с текстом: прямоугольное 1">
            <a:extLst>
              <a:ext uri="{FF2B5EF4-FFF2-40B4-BE49-F238E27FC236}">
                <a16:creationId xmlns:a16="http://schemas.microsoft.com/office/drawing/2014/main" id="{D15CDB0B-990A-486C-BC79-45C810961492}"/>
              </a:ext>
            </a:extLst>
          </p:cNvPr>
          <p:cNvSpPr/>
          <p:nvPr/>
        </p:nvSpPr>
        <p:spPr>
          <a:xfrm>
            <a:off x="717288" y="4657468"/>
            <a:ext cx="7885174" cy="1697294"/>
          </a:xfrm>
          <a:prstGeom prst="wedgeRectCallout">
            <a:avLst>
              <a:gd name="adj1" fmla="val 21372"/>
              <a:gd name="adj2" fmla="val -642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Wine</a:t>
            </a:r>
            <a:r>
              <a:rPr lang="ru-RU" sz="2000" dirty="0"/>
              <a:t> это библиотека программ </a:t>
            </a:r>
            <a:r>
              <a:rPr lang="ru-RU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Winelib</a:t>
            </a:r>
            <a:r>
              <a:rPr lang="ru-RU" sz="2000" dirty="0"/>
              <a:t>, </a:t>
            </a:r>
            <a:br>
              <a:rPr lang="ru-RU" sz="2000" dirty="0"/>
            </a:br>
            <a:r>
              <a:rPr lang="ru-RU" sz="2000" dirty="0"/>
              <a:t>при помощи которой можно </a:t>
            </a:r>
            <a:r>
              <a:rPr lang="ru-RU" sz="2000" b="1" dirty="0">
                <a:solidFill>
                  <a:srgbClr val="FFFF00"/>
                </a:solidFill>
              </a:rPr>
              <a:t>компилировать</a:t>
            </a:r>
            <a:r>
              <a:rPr lang="ru-RU" sz="2000" dirty="0"/>
              <a:t> </a:t>
            </a:r>
            <a:r>
              <a:rPr lang="ru-RU" sz="2000" dirty="0" err="1"/>
              <a:t>Windows</a:t>
            </a:r>
            <a:r>
              <a:rPr lang="ru-RU" sz="2000" dirty="0"/>
              <a:t>-приложения для портирования их в </a:t>
            </a:r>
            <a:r>
              <a:rPr lang="ru-RU" sz="2000" b="1" dirty="0"/>
              <a:t>UNIX-подобные</a:t>
            </a:r>
            <a:r>
              <a:rPr lang="ru-RU" sz="2000" dirty="0"/>
              <a:t> </a:t>
            </a:r>
            <a:r>
              <a:rPr lang="ru-RU" sz="2000"/>
              <a:t>операционные системы. </a:t>
            </a:r>
            <a:endParaRPr lang="ru-RU" sz="200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4EF770A-3224-42C7-B04A-011E2AB1605F}"/>
              </a:ext>
            </a:extLst>
          </p:cNvPr>
          <p:cNvSpPr/>
          <p:nvPr/>
        </p:nvSpPr>
        <p:spPr>
          <a:xfrm>
            <a:off x="7649178" y="4271113"/>
            <a:ext cx="3995562" cy="105644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GNU/Linux, Apple macOS </a:t>
            </a:r>
            <a:r>
              <a:rPr lang="ru-RU" sz="1600" dirty="0"/>
              <a:t>и другие </a:t>
            </a:r>
            <a:r>
              <a:rPr lang="en-US" sz="1600" dirty="0"/>
              <a:t>UNIX-</a:t>
            </a:r>
            <a:r>
              <a:rPr lang="ru-RU" sz="1600" dirty="0"/>
              <a:t>подобные</a:t>
            </a:r>
          </a:p>
        </p:txBody>
      </p:sp>
    </p:spTree>
    <p:extLst>
      <p:ext uri="{BB962C8B-B14F-4D97-AF65-F5344CB8AC3E}">
        <p14:creationId xmlns:p14="http://schemas.microsoft.com/office/powerpoint/2010/main" val="2645571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BC88EFA1-C4E3-4558-A4D5-37EA7F62A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34DC-B86E-4D7D-B866-69403F3C872A}" type="datetime1">
              <a:rPr lang="ru-RU" smtClean="0"/>
              <a:t>17.02.2022</a:t>
            </a:fld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4ABEFD-DCBE-4D7D-B573-F3889A75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6E949-F4ED-4B55-9199-1C633BED051C}" type="slidenum">
              <a:rPr lang="ru-RU" smtClean="0"/>
              <a:t>23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58C245D-DFC4-4D2E-A5AB-1C1A5FF3E7A8}"/>
              </a:ext>
            </a:extLst>
          </p:cNvPr>
          <p:cNvSpPr txBox="1">
            <a:spLocks/>
          </p:cNvSpPr>
          <p:nvPr/>
        </p:nvSpPr>
        <p:spPr>
          <a:xfrm>
            <a:off x="684212" y="634424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Wine</a:t>
            </a:r>
            <a:endParaRPr lang="ru-RU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C07C15C-261B-469D-AD5A-F05DECDCA1F8}"/>
              </a:ext>
            </a:extLst>
          </p:cNvPr>
          <p:cNvSpPr/>
          <p:nvPr/>
        </p:nvSpPr>
        <p:spPr>
          <a:xfrm>
            <a:off x="547247" y="6228194"/>
            <a:ext cx="35205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/>
              <a:t>https</a:t>
            </a:r>
            <a:r>
              <a:rPr lang="ru-RU" sz="1600"/>
              <a:t>://ru.wikipedia.org</a:t>
            </a:r>
            <a:r>
              <a:rPr lang="ru-RU" sz="1600" dirty="0"/>
              <a:t>/wiki/Wine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96598F-51B6-4297-BD01-5AF674C3BD3D}"/>
              </a:ext>
            </a:extLst>
          </p:cNvPr>
          <p:cNvSpPr txBox="1"/>
          <p:nvPr/>
        </p:nvSpPr>
        <p:spPr>
          <a:xfrm>
            <a:off x="852868" y="2301317"/>
            <a:ext cx="62184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/>
              <a:t>Название</a:t>
            </a:r>
            <a:r>
              <a:rPr lang="ru-RU" sz="2800" b="1"/>
              <a:t> </a:t>
            </a:r>
            <a:r>
              <a:rPr lang="en-US" sz="2800" b="1"/>
              <a:t>W.I.N.E. </a:t>
            </a:r>
            <a:r>
              <a:rPr lang="en-US" sz="2800" dirty="0"/>
              <a:t>— </a:t>
            </a:r>
            <a:r>
              <a:rPr lang="ru-RU" sz="2800" dirty="0"/>
              <a:t>рекурсивный акроним </a:t>
            </a:r>
            <a:br>
              <a:rPr lang="ru-RU" sz="2800" dirty="0"/>
            </a:br>
            <a:r>
              <a:rPr lang="ru-RU" sz="2800" b="1" dirty="0"/>
              <a:t>«</a:t>
            </a:r>
            <a:r>
              <a:rPr lang="en-US" sz="2800" b="1" dirty="0"/>
              <a:t>Wine Is Not an Emulator» </a:t>
            </a:r>
            <a:r>
              <a:rPr lang="en-US" sz="2800" dirty="0"/>
              <a:t>—</a:t>
            </a:r>
            <a:r>
              <a:rPr lang="en-US" sz="2800" b="1" dirty="0"/>
              <a:t> </a:t>
            </a:r>
            <a:r>
              <a:rPr lang="en-US" sz="2800" b="1"/>
              <a:t>«W.I.N.E. </a:t>
            </a:r>
            <a:r>
              <a:rPr lang="en-US" sz="2800" b="1" dirty="0"/>
              <a:t>— </a:t>
            </a:r>
            <a:r>
              <a:rPr lang="ru-RU" sz="2800" b="1" dirty="0"/>
              <a:t>это не </a:t>
            </a:r>
            <a:r>
              <a:rPr lang="ru-RU" sz="2800" b="1"/>
              <a:t>эмулятор».</a:t>
            </a:r>
            <a:endParaRPr lang="ru-RU" sz="2800" dirty="0"/>
          </a:p>
        </p:txBody>
      </p:sp>
      <p:sp>
        <p:nvSpPr>
          <p:cNvPr id="20" name="Облачко с текстом: прямоугольное 19">
            <a:extLst>
              <a:ext uri="{FF2B5EF4-FFF2-40B4-BE49-F238E27FC236}">
                <a16:creationId xmlns:a16="http://schemas.microsoft.com/office/drawing/2014/main" id="{55E73AF2-8CE4-47A5-9779-F790A43AB899}"/>
              </a:ext>
            </a:extLst>
          </p:cNvPr>
          <p:cNvSpPr/>
          <p:nvPr/>
        </p:nvSpPr>
        <p:spPr>
          <a:xfrm>
            <a:off x="6768967" y="1387126"/>
            <a:ext cx="4165355" cy="1815882"/>
          </a:xfrm>
          <a:prstGeom prst="wedgeRectCallout">
            <a:avLst>
              <a:gd name="adj1" fmla="val -64387"/>
              <a:gd name="adj2" fmla="val -196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Wine</a:t>
            </a:r>
            <a:r>
              <a:rPr lang="ru-RU" sz="2400" dirty="0"/>
              <a:t> это не эмулятор компьютера или </a:t>
            </a:r>
            <a:r>
              <a:rPr lang="ru-RU" sz="2400"/>
              <a:t>виртуальная машина.</a:t>
            </a:r>
            <a:endParaRPr lang="ru-RU" sz="2400" dirty="0"/>
          </a:p>
        </p:txBody>
      </p:sp>
      <p:sp>
        <p:nvSpPr>
          <p:cNvPr id="21" name="Облачко с текстом: прямоугольное 20">
            <a:extLst>
              <a:ext uri="{FF2B5EF4-FFF2-40B4-BE49-F238E27FC236}">
                <a16:creationId xmlns:a16="http://schemas.microsoft.com/office/drawing/2014/main" id="{CE8BA025-1B6A-4892-BF35-EB0ED95CD1F7}"/>
              </a:ext>
            </a:extLst>
          </p:cNvPr>
          <p:cNvSpPr/>
          <p:nvPr/>
        </p:nvSpPr>
        <p:spPr>
          <a:xfrm>
            <a:off x="5080000" y="4424350"/>
            <a:ext cx="4904483" cy="1953872"/>
          </a:xfrm>
          <a:prstGeom prst="wedgeRectCallout">
            <a:avLst>
              <a:gd name="adj1" fmla="val 21372"/>
              <a:gd name="adj2" fmla="val -64248"/>
            </a:avLst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Wine</a:t>
            </a:r>
            <a:r>
              <a:rPr lang="ru-RU" sz="2400" dirty="0"/>
              <a:t> это альтернативная, свободная реализация </a:t>
            </a:r>
            <a:r>
              <a:rPr lang="ru-RU" sz="2400" b="1" err="1"/>
              <a:t>Windows</a:t>
            </a:r>
            <a:r>
              <a:rPr lang="ru-RU" sz="2400" b="1"/>
              <a:t> API</a:t>
            </a:r>
            <a:r>
              <a:rPr lang="ru-RU" sz="240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65160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ic.pics.livejournal.com/zergulio/14338131/6334093/6334093_original.jpg">
            <a:extLst>
              <a:ext uri="{FF2B5EF4-FFF2-40B4-BE49-F238E27FC236}">
                <a16:creationId xmlns:a16="http://schemas.microsoft.com/office/drawing/2014/main" id="{1BF8F403-EFBC-436B-9AEB-73955ED43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04138"/>
            <a:ext cx="2870003" cy="42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BC88EFA1-C4E3-4558-A4D5-37EA7F62A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34DC-B86E-4D7D-B866-69403F3C872A}" type="datetime1">
              <a:rPr lang="ru-RU" smtClean="0"/>
              <a:t>17.02.2022</a:t>
            </a:fld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4ABEFD-DCBE-4D7D-B573-F3889A75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6E949-F4ED-4B55-9199-1C633BED051C}" type="slidenum">
              <a:rPr lang="ru-RU" smtClean="0"/>
              <a:t>24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58C245D-DFC4-4D2E-A5AB-1C1A5FF3E7A8}"/>
              </a:ext>
            </a:extLst>
          </p:cNvPr>
          <p:cNvSpPr txBox="1">
            <a:spLocks/>
          </p:cNvSpPr>
          <p:nvPr/>
        </p:nvSpPr>
        <p:spPr>
          <a:xfrm>
            <a:off x="684212" y="634424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Wine</a:t>
            </a:r>
            <a:r>
              <a:rPr lang="ru-RU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≠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Win32</a:t>
            </a:r>
            <a:r>
              <a:rPr lang="ru-RU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C07C15C-261B-469D-AD5A-F05DECDCA1F8}"/>
              </a:ext>
            </a:extLst>
          </p:cNvPr>
          <p:cNvSpPr/>
          <p:nvPr/>
        </p:nvSpPr>
        <p:spPr>
          <a:xfrm>
            <a:off x="547247" y="6228194"/>
            <a:ext cx="35205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/>
              <a:t>https</a:t>
            </a:r>
            <a:r>
              <a:rPr lang="ru-RU" sz="1600"/>
              <a:t>://ru.wikipedia.org</a:t>
            </a:r>
            <a:r>
              <a:rPr lang="ru-RU" sz="1600" dirty="0"/>
              <a:t>/wiki/Wine</a:t>
            </a:r>
          </a:p>
        </p:txBody>
      </p:sp>
      <p:pic>
        <p:nvPicPr>
          <p:cNvPr id="11" name="Picture 2" descr="https://xakep.ru/wp-content/uploads/2014/07/41.png">
            <a:extLst>
              <a:ext uri="{FF2B5EF4-FFF2-40B4-BE49-F238E27FC236}">
                <a16:creationId xmlns:a16="http://schemas.microsoft.com/office/drawing/2014/main" id="{8DDF3985-A7E1-4A3F-86E5-31DD5CCA0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131" y="1068345"/>
            <a:ext cx="4127486" cy="107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58244661-541E-444E-B285-1DA18570BEE0}"/>
              </a:ext>
            </a:extLst>
          </p:cNvPr>
          <p:cNvCxnSpPr>
            <a:cxnSpLocks/>
          </p:cNvCxnSpPr>
          <p:nvPr/>
        </p:nvCxnSpPr>
        <p:spPr>
          <a:xfrm>
            <a:off x="2147707" y="1804404"/>
            <a:ext cx="319596" cy="0"/>
          </a:xfrm>
          <a:prstGeom prst="line">
            <a:avLst/>
          </a:prstGeom>
          <a:ln w="57150">
            <a:solidFill>
              <a:srgbClr val="C0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83559677-6B66-40B1-A6E0-88024C2C3CAF}"/>
              </a:ext>
            </a:extLst>
          </p:cNvPr>
          <p:cNvCxnSpPr>
            <a:cxnSpLocks/>
          </p:cNvCxnSpPr>
          <p:nvPr/>
        </p:nvCxnSpPr>
        <p:spPr>
          <a:xfrm>
            <a:off x="4518734" y="1804404"/>
            <a:ext cx="807868" cy="0"/>
          </a:xfrm>
          <a:prstGeom prst="line">
            <a:avLst/>
          </a:prstGeom>
          <a:ln w="57150">
            <a:solidFill>
              <a:srgbClr val="C0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WINE-Logo.svg">
            <a:extLst>
              <a:ext uri="{FF2B5EF4-FFF2-40B4-BE49-F238E27FC236}">
                <a16:creationId xmlns:a16="http://schemas.microsoft.com/office/drawing/2014/main" id="{DFE200C1-EDFA-43AD-B598-2045F87E4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344" y="2688936"/>
            <a:ext cx="1960419" cy="315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880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3DFDA7E-C297-4BCB-8633-0D69330F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25</a:t>
            </a:fld>
            <a:endParaRPr lang="ru-RU"/>
          </a:p>
        </p:txBody>
      </p:sp>
      <p:sp>
        <p:nvSpPr>
          <p:cNvPr id="3" name="Облачко с текстом: прямоугольное со скругленными углами 2">
            <a:extLst>
              <a:ext uri="{FF2B5EF4-FFF2-40B4-BE49-F238E27FC236}">
                <a16:creationId xmlns:a16="http://schemas.microsoft.com/office/drawing/2014/main" id="{A2CB4F1C-2DA7-45CF-B921-0A1409D626E6}"/>
              </a:ext>
            </a:extLst>
          </p:cNvPr>
          <p:cNvSpPr/>
          <p:nvPr/>
        </p:nvSpPr>
        <p:spPr>
          <a:xfrm>
            <a:off x="1027290" y="640986"/>
            <a:ext cx="3183466" cy="916881"/>
          </a:xfrm>
          <a:prstGeom prst="wedgeRoundRectCallout">
            <a:avLst>
              <a:gd name="adj1" fmla="val 31295"/>
              <a:gd name="adj2" fmla="val 767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Совместимость </a:t>
            </a:r>
          </a:p>
        </p:txBody>
      </p:sp>
      <p:pic>
        <p:nvPicPr>
          <p:cNvPr id="4" name="Picture 2" descr="Картинки по запросу дистрибутив вайн">
            <a:extLst>
              <a:ext uri="{FF2B5EF4-FFF2-40B4-BE49-F238E27FC236}">
                <a16:creationId xmlns:a16="http://schemas.microsoft.com/office/drawing/2014/main" id="{2879D7CC-36A8-42F2-9B4A-C0D16A756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956" y="1950141"/>
            <a:ext cx="8830705" cy="463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249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65728-C2E0-446C-B88C-90F06F254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7" y="1756129"/>
            <a:ext cx="7427504" cy="2050065"/>
          </a:xfrm>
        </p:spPr>
        <p:txBody>
          <a:bodyPr>
            <a:normAutofit/>
          </a:bodyPr>
          <a:lstStyle/>
          <a:p>
            <a:r>
              <a:rPr lang="ru-RU" sz="3200" dirty="0"/>
              <a:t>МИФ О СЛОЖНОСТИ УСТАНОВКИ ПРОГРАММНОГО ОБЕСПЕЧЕНИЯ  </a:t>
            </a:r>
            <a:br>
              <a:rPr lang="ru-RU" sz="3200" dirty="0"/>
            </a:br>
            <a:r>
              <a:rPr lang="ru-RU" sz="3200" dirty="0"/>
              <a:t>В LINUX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E86723-12AF-4745-8E02-58705AB03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Дистрибутив </a:t>
            </a:r>
            <a:r>
              <a:rPr lang="en-US" sz="2000" dirty="0"/>
              <a:t>Linux</a:t>
            </a: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4389C9-39AD-4C36-A13A-709C87489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26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3E9D750-5F44-4A15-80E8-92BB144912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71" y="1388533"/>
            <a:ext cx="3635329" cy="546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415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35FB47A-F5C0-4170-BF0E-F865A3ED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32AE8B-6E85-4188-9191-CC294C7DC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2311"/>
            <a:ext cx="1090252" cy="2195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FE9AE2-F830-4D8C-84D6-CB7284EDAFEE}"/>
              </a:ext>
            </a:extLst>
          </p:cNvPr>
          <p:cNvSpPr txBox="1"/>
          <p:nvPr/>
        </p:nvSpPr>
        <p:spPr>
          <a:xfrm>
            <a:off x="1424837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180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4A04B-C99E-4913-894D-BCE15E59248D}"/>
              </a:ext>
            </a:extLst>
          </p:cNvPr>
          <p:cNvSpPr txBox="1"/>
          <p:nvPr/>
        </p:nvSpPr>
        <p:spPr>
          <a:xfrm>
            <a:off x="1694739" y="1017571"/>
            <a:ext cx="867975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ru-RU" sz="2400" dirty="0"/>
              <a:t>Те, кто прежде использовал другие платформы, иногда становятся жертвами </a:t>
            </a:r>
            <a:r>
              <a:rPr lang="ru-RU" sz="2400" b="1" dirty="0"/>
              <a:t>мифов о сложности установки программного обеспечения в </a:t>
            </a:r>
            <a:r>
              <a:rPr lang="ru-RU" sz="2400" b="1" dirty="0">
                <a:solidFill>
                  <a:srgbClr val="0070C0"/>
                </a:solidFill>
              </a:rPr>
              <a:t>Linux</a:t>
            </a:r>
            <a:r>
              <a:rPr lang="ru-RU" sz="2400" b="1" dirty="0"/>
              <a:t> </a:t>
            </a:r>
            <a:r>
              <a:rPr lang="ru-RU" sz="2400" dirty="0"/>
              <a:t>и верят, что многообразие систем управления пакетами, используемых разными дистрибутивами, является серьезной помехой. </a:t>
            </a:r>
          </a:p>
          <a:p>
            <a:pPr algn="just">
              <a:spcAft>
                <a:spcPts val="1800"/>
              </a:spcAft>
            </a:pPr>
            <a:r>
              <a:rPr lang="ru-RU" sz="2400" dirty="0"/>
              <a:t>Вообще-то и правда — помехой, только не для пользователей, а </a:t>
            </a:r>
            <a:r>
              <a:rPr lang="ru-RU" sz="2400" b="1" dirty="0"/>
              <a:t>для производителей патентованного</a:t>
            </a:r>
            <a:r>
              <a:rPr lang="ru-RU" sz="2400" dirty="0"/>
              <a:t> программного обеспечения, желающих распространять свои программы только в </a:t>
            </a:r>
            <a:r>
              <a:rPr lang="ru-RU" sz="2400" b="1" dirty="0"/>
              <a:t>виде двоичных файлов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348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2F47BFD-4DEC-47B0-AD7F-99EBC543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DCC808-BE1A-46C4-B279-CB75CEBC7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2311"/>
            <a:ext cx="1090252" cy="2195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DFD297-5E94-436B-91BC-6B5CEA5F1ACA}"/>
              </a:ext>
            </a:extLst>
          </p:cNvPr>
          <p:cNvSpPr txBox="1"/>
          <p:nvPr/>
        </p:nvSpPr>
        <p:spPr>
          <a:xfrm>
            <a:off x="1424837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180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59A6BF-E357-4A44-B9EE-0E27FE5EB5A1}"/>
              </a:ext>
            </a:extLst>
          </p:cNvPr>
          <p:cNvSpPr txBox="1"/>
          <p:nvPr/>
        </p:nvSpPr>
        <p:spPr>
          <a:xfrm>
            <a:off x="1854198" y="1197620"/>
            <a:ext cx="8971845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400" dirty="0"/>
              <a:t>Программная экосистема Linux основана на </a:t>
            </a:r>
            <a:r>
              <a:rPr lang="ru-RU" sz="2400" b="1" dirty="0"/>
              <a:t>идеологии открытости исходного кода</a:t>
            </a:r>
            <a:r>
              <a:rPr lang="ru-RU" sz="2400" dirty="0"/>
              <a:t>. </a:t>
            </a:r>
          </a:p>
          <a:p>
            <a:pPr algn="just">
              <a:spcAft>
                <a:spcPts val="1200"/>
              </a:spcAft>
            </a:pPr>
            <a:r>
              <a:rPr lang="ru-RU" sz="2400" dirty="0"/>
              <a:t>Если </a:t>
            </a:r>
            <a:r>
              <a:rPr lang="ru-RU" sz="2400" b="1" dirty="0"/>
              <a:t>разработчик</a:t>
            </a:r>
            <a:r>
              <a:rPr lang="ru-RU" sz="2400" dirty="0"/>
              <a:t> программного обеспечения выпустит исходный код своего продукта, почти наверняка человек, связанный с дистрибутивом, </a:t>
            </a:r>
            <a:r>
              <a:rPr lang="ru-RU" sz="2400" b="1" dirty="0"/>
              <a:t>упакует этот продукт и включит его в репозиторий</a:t>
            </a:r>
            <a:r>
              <a:rPr lang="ru-RU" sz="2400" dirty="0"/>
              <a:t>. </a:t>
            </a:r>
          </a:p>
          <a:p>
            <a:pPr algn="just">
              <a:spcAft>
                <a:spcPts val="1200"/>
              </a:spcAft>
            </a:pPr>
            <a:r>
              <a:rPr lang="ru-RU" sz="2400" dirty="0"/>
              <a:t>Этот подход </a:t>
            </a:r>
            <a:r>
              <a:rPr lang="ru-RU" sz="2400" b="1" dirty="0"/>
              <a:t>гарантирует хорошую интеграцию продукта с дистрибутивом</a:t>
            </a:r>
            <a:r>
              <a:rPr lang="ru-RU" sz="2400" dirty="0"/>
              <a:t>, и пользователь сможет получить все необходимое ему программное обеспечение в одном месте, вместо того чтобы искать отдельные программы по разным веб-сайтам. </a:t>
            </a:r>
          </a:p>
        </p:txBody>
      </p:sp>
    </p:spTree>
    <p:extLst>
      <p:ext uri="{BB962C8B-B14F-4D97-AF65-F5344CB8AC3E}">
        <p14:creationId xmlns:p14="http://schemas.microsoft.com/office/powerpoint/2010/main" val="611126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E28EAB-253C-461D-9EA7-8227386F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3A4A0B-D263-4D84-A8DD-81605D9F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2311"/>
            <a:ext cx="1090252" cy="2195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B46974-C89C-4867-BE4F-2AAD7F31CBA3}"/>
              </a:ext>
            </a:extLst>
          </p:cNvPr>
          <p:cNvSpPr txBox="1"/>
          <p:nvPr/>
        </p:nvSpPr>
        <p:spPr>
          <a:xfrm>
            <a:off x="1424837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180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0F7FA-FE94-4FC9-95EC-D0A0EE505C66}"/>
              </a:ext>
            </a:extLst>
          </p:cNvPr>
          <p:cNvSpPr txBox="1"/>
          <p:nvPr/>
        </p:nvSpPr>
        <p:spPr>
          <a:xfrm>
            <a:off x="1728606" y="1120676"/>
            <a:ext cx="889423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400" b="1" dirty="0"/>
              <a:t>Драйверы устройств </a:t>
            </a:r>
            <a:r>
              <a:rPr lang="ru-RU" sz="2400" dirty="0"/>
              <a:t>распространяются почти так же, только они не выделяются в отдельные пакеты в репозитории дистрибутива, а </a:t>
            </a:r>
            <a:r>
              <a:rPr lang="ru-RU" sz="2400" b="1" dirty="0"/>
              <a:t>включаются в ядро </a:t>
            </a:r>
            <a:r>
              <a:rPr lang="ru-RU" sz="2400" b="1" dirty="0" err="1"/>
              <a:t>Linux</a:t>
            </a:r>
            <a:r>
              <a:rPr lang="ru-RU" sz="2400" dirty="0"/>
              <a:t>. Можно сказать, что в </a:t>
            </a:r>
            <a:r>
              <a:rPr lang="ru-RU" sz="2400" dirty="0" err="1"/>
              <a:t>Linux</a:t>
            </a:r>
            <a:r>
              <a:rPr lang="ru-RU" sz="2400" dirty="0"/>
              <a:t> нет такого понятия, как «диск с драйверами». </a:t>
            </a:r>
          </a:p>
          <a:p>
            <a:pPr algn="just">
              <a:spcAft>
                <a:spcPts val="1200"/>
              </a:spcAft>
            </a:pPr>
            <a:r>
              <a:rPr lang="ru-RU" sz="2400" dirty="0"/>
              <a:t>Либо ядро поддерживает данное устройство, либо нет, а ядро </a:t>
            </a:r>
            <a:r>
              <a:rPr lang="ru-RU" sz="2400" dirty="0" err="1"/>
              <a:t>Linux</a:t>
            </a:r>
            <a:r>
              <a:rPr lang="ru-RU" sz="2400" dirty="0"/>
              <a:t> поддерживает огромное число устройств. </a:t>
            </a:r>
          </a:p>
          <a:p>
            <a:pPr algn="just">
              <a:spcAft>
                <a:spcPts val="1200"/>
              </a:spcAft>
            </a:pPr>
            <a:r>
              <a:rPr lang="ru-RU" sz="2400" dirty="0"/>
              <a:t>В действительности намного больше, чем </a:t>
            </a:r>
            <a:r>
              <a:rPr lang="ru-RU" sz="2400" dirty="0" err="1"/>
              <a:t>Windows</a:t>
            </a:r>
            <a:r>
              <a:rPr lang="ru-RU" sz="2400" dirty="0"/>
              <a:t>. Конечно, едва ли вас утешит информация, что нужное вам устройство не поддерживается ядром. </a:t>
            </a:r>
          </a:p>
          <a:p>
            <a:pPr algn="just">
              <a:spcAft>
                <a:spcPts val="1200"/>
              </a:spcAft>
            </a:pPr>
            <a:r>
              <a:rPr lang="ru-RU" sz="2400" dirty="0"/>
              <a:t>Однако если такое случится, ищите причину.</a:t>
            </a:r>
          </a:p>
        </p:txBody>
      </p:sp>
    </p:spTree>
    <p:extLst>
      <p:ext uri="{BB962C8B-B14F-4D97-AF65-F5344CB8AC3E}">
        <p14:creationId xmlns:p14="http://schemas.microsoft.com/office/powerpoint/2010/main" val="203136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78411B-BF7A-4379-86C0-52831801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7" y="1756129"/>
            <a:ext cx="10012966" cy="2050065"/>
          </a:xfrm>
        </p:spPr>
        <p:txBody>
          <a:bodyPr/>
          <a:lstStyle/>
          <a:p>
            <a:r>
              <a:rPr lang="ru-RU" dirty="0"/>
              <a:t>Системное программное обеспечение </a:t>
            </a:r>
            <a:r>
              <a:rPr lang="en-US" dirty="0"/>
              <a:t>Linux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EDCDBA-3EA3-4BBC-AE23-8AB9B8EB8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Обзор дистрибутива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E697C6-4E79-4DB0-9056-32D45BA9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</a:t>
            </a:fld>
            <a:endParaRPr lang="ru-RU"/>
          </a:p>
        </p:txBody>
      </p:sp>
      <p:pic>
        <p:nvPicPr>
          <p:cNvPr id="5" name="Picture 2" descr="Системным программным обеспечением является. Классификация программного  обеспечения. Сетевая операционная система Network OS">
            <a:extLst>
              <a:ext uri="{FF2B5EF4-FFF2-40B4-BE49-F238E27FC236}">
                <a16:creationId xmlns:a16="http://schemas.microsoft.com/office/drawing/2014/main" id="{0A75DB54-F5F7-4626-B463-F789A0D0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027" y="3806194"/>
            <a:ext cx="5905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204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0AA2E-D286-4DCB-92BB-B4B7B6FB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Отсутствие драйвера поддержки обычно обусловлено одной из причин: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733E517-D9FD-4992-B681-72EF85DD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C8806-D881-4B78-AD2E-FAFDE5ECDD52}"/>
              </a:ext>
            </a:extLst>
          </p:cNvPr>
          <p:cNvSpPr txBox="1"/>
          <p:nvPr/>
        </p:nvSpPr>
        <p:spPr>
          <a:xfrm>
            <a:off x="1823381" y="2544028"/>
            <a:ext cx="89057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C00000"/>
                </a:solidFill>
              </a:rPr>
              <a:t>Устройство слишком новое</a:t>
            </a:r>
            <a:r>
              <a:rPr lang="ru-RU" sz="2800" dirty="0"/>
              <a:t>. </a:t>
            </a:r>
          </a:p>
          <a:p>
            <a:pPr marL="457200" indent="-4572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ru-RU" sz="2800" b="1" dirty="0"/>
              <a:t>Устройство слишком экзотическое</a:t>
            </a:r>
            <a:r>
              <a:rPr lang="ru-RU" sz="2800" dirty="0"/>
              <a:t>. </a:t>
            </a:r>
          </a:p>
          <a:p>
            <a:pPr marL="457200" indent="-4572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ru-RU" sz="2800" b="1" dirty="0"/>
              <a:t>Производители аппаратного обеспечения что-то скрывают</a:t>
            </a:r>
            <a:r>
              <a:rPr lang="ru-RU" sz="2800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CB59F-A03D-4B8C-8611-1EACBFEC1ED4}"/>
              </a:ext>
            </a:extLst>
          </p:cNvPr>
          <p:cNvSpPr txBox="1"/>
          <p:nvPr/>
        </p:nvSpPr>
        <p:spPr>
          <a:xfrm>
            <a:off x="1424837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180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903B77-14AA-4C0C-9DF1-980B5E02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2311"/>
            <a:ext cx="1090252" cy="219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1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C35917A-9A02-4CF0-9631-A45475FF5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C8BF6B-D302-4872-BF1B-80E581A7ABFE}"/>
              </a:ext>
            </a:extLst>
          </p:cNvPr>
          <p:cNvSpPr txBox="1"/>
          <p:nvPr/>
        </p:nvSpPr>
        <p:spPr>
          <a:xfrm>
            <a:off x="1424837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180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D6811C-FE33-43C8-B2F9-88699A2A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2311"/>
            <a:ext cx="1090252" cy="2195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81D213-48A0-4DC5-960D-42340F27A39C}"/>
              </a:ext>
            </a:extLst>
          </p:cNvPr>
          <p:cNvSpPr txBox="1"/>
          <p:nvPr/>
        </p:nvSpPr>
        <p:spPr>
          <a:xfrm>
            <a:off x="1424837" y="1020426"/>
            <a:ext cx="94915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000" b="1" dirty="0">
                <a:solidFill>
                  <a:srgbClr val="C00000"/>
                </a:solidFill>
              </a:rPr>
              <a:t>Устройство слишком новое</a:t>
            </a:r>
            <a:r>
              <a:rPr lang="ru-RU" sz="2000" dirty="0"/>
              <a:t>. Так как многие производители аппаратного обеспечения не очень активно поддерживают Linux, задача написать драйвер для включения в ядро ложится на членов сообщества Linux. А это требует времени.</a:t>
            </a:r>
          </a:p>
          <a:p>
            <a:pPr algn="just">
              <a:spcAft>
                <a:spcPts val="1200"/>
              </a:spcAft>
            </a:pPr>
            <a:r>
              <a:rPr lang="ru-RU" sz="2000" b="1" dirty="0"/>
              <a:t>Устройство слишком экзотическое</a:t>
            </a:r>
            <a:r>
              <a:rPr lang="ru-RU" sz="2000" dirty="0"/>
              <a:t>. Не все дистрибутивы включают все возможные драйверы устройств. Для каждого дистрибутива настраивается свое ядро, и так как ядра настраиваются до мелочей (благодаря чему открывается возможность использовать Linux в самых разных устройствах, от наручных часов до больших ЭВМ), создатели дистрибутива могли пропустить ваше устройство. Найдя и загрузив исходный код драйвера, вы (да, да — вы) сможете скомпилировать и установить драйвер самостоятельно. </a:t>
            </a:r>
          </a:p>
          <a:p>
            <a:pPr algn="just">
              <a:spcAft>
                <a:spcPts val="1200"/>
              </a:spcAft>
            </a:pPr>
            <a:r>
              <a:rPr lang="ru-RU" sz="2000" b="1" dirty="0"/>
              <a:t>Это не очень сложно, скорее утомительно. </a:t>
            </a:r>
          </a:p>
        </p:txBody>
      </p:sp>
    </p:spTree>
    <p:extLst>
      <p:ext uri="{BB962C8B-B14F-4D97-AF65-F5344CB8AC3E}">
        <p14:creationId xmlns:p14="http://schemas.microsoft.com/office/powerpoint/2010/main" val="696926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C35917A-9A02-4CF0-9631-A45475FF5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C8BF6B-D302-4872-BF1B-80E581A7ABFE}"/>
              </a:ext>
            </a:extLst>
          </p:cNvPr>
          <p:cNvSpPr txBox="1"/>
          <p:nvPr/>
        </p:nvSpPr>
        <p:spPr>
          <a:xfrm>
            <a:off x="1424837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180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D6811C-FE33-43C8-B2F9-88699A2A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2311"/>
            <a:ext cx="1090252" cy="21956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FA9E51-12E2-4C45-A0C5-49857540CF67}"/>
              </a:ext>
            </a:extLst>
          </p:cNvPr>
          <p:cNvSpPr txBox="1"/>
          <p:nvPr/>
        </p:nvSpPr>
        <p:spPr>
          <a:xfrm>
            <a:off x="1619956" y="1323326"/>
            <a:ext cx="8952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b="1" dirty="0"/>
              <a:t>Производители аппаратного обеспечения что-то скрывают</a:t>
            </a:r>
            <a:r>
              <a:rPr lang="ru-RU" sz="2400" dirty="0"/>
              <a:t>. Производитель не выпустил либо исходный код драйвера для Linux, либо документацию, на основе которой можно было бы написать драйвер.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F938D-8DBD-483C-BCDD-5730A0F93CB3}"/>
              </a:ext>
            </a:extLst>
          </p:cNvPr>
          <p:cNvSpPr txBox="1"/>
          <p:nvPr/>
        </p:nvSpPr>
        <p:spPr>
          <a:xfrm>
            <a:off x="1687689" y="3228620"/>
            <a:ext cx="88166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Это означает, что производитель аппаратного обеспечения пытается сохранить программные  интерфейсы устройства в секрете. Так как мы предпочитаем не использовать засекреченные устройства в своих компьютерах, я предлагаю удалить это нетолерантное устройство и отправить его в кучу из других бесполезных гаджетов.</a:t>
            </a:r>
          </a:p>
        </p:txBody>
      </p:sp>
    </p:spTree>
    <p:extLst>
      <p:ext uri="{BB962C8B-B14F-4D97-AF65-F5344CB8AC3E}">
        <p14:creationId xmlns:p14="http://schemas.microsoft.com/office/powerpoint/2010/main" val="244114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2545C-8DED-4147-AEBD-0E014056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Зеркалирование</a:t>
            </a:r>
            <a:r>
              <a:rPr lang="ru-RU" dirty="0"/>
              <a:t> удаленных систем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5134DD6-05FE-488A-BDB3-28C21A436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33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18CF9-85C3-49B1-92EF-B2609BFA1D6C}"/>
              </a:ext>
            </a:extLst>
          </p:cNvPr>
          <p:cNvSpPr txBox="1"/>
          <p:nvPr/>
        </p:nvSpPr>
        <p:spPr>
          <a:xfrm>
            <a:off x="1132494" y="1917834"/>
            <a:ext cx="9598825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000" i="1" dirty="0"/>
              <a:t>Например</a:t>
            </a:r>
            <a:r>
              <a:rPr lang="ru-RU" sz="2000" dirty="0"/>
              <a:t>, компания  </a:t>
            </a:r>
            <a:r>
              <a:rPr lang="en-US" sz="2000" b="1" dirty="0">
                <a:solidFill>
                  <a:srgbClr val="C00000"/>
                </a:solidFill>
              </a:rPr>
              <a:t>Red Hat </a:t>
            </a:r>
            <a:r>
              <a:rPr lang="en-US" sz="2000" dirty="0"/>
              <a:t>Software </a:t>
            </a:r>
            <a:r>
              <a:rPr lang="ru-RU" sz="2000" dirty="0"/>
              <a:t>поддерживает огромный репозиторий программных пакетов,  разрабатываемых для ее дистрибутива </a:t>
            </a:r>
            <a:r>
              <a:rPr lang="en-US" sz="2000" b="1" dirty="0">
                <a:solidFill>
                  <a:srgbClr val="C00000"/>
                </a:solidFill>
              </a:rPr>
              <a:t>Fedora</a:t>
            </a:r>
            <a:r>
              <a:rPr lang="ru-RU" sz="2000" dirty="0"/>
              <a:t>. </a:t>
            </a:r>
          </a:p>
          <a:p>
            <a:pPr algn="just">
              <a:spcAft>
                <a:spcPts val="600"/>
              </a:spcAft>
            </a:pPr>
            <a:r>
              <a:rPr lang="ru-RU" sz="2000" dirty="0"/>
              <a:t>Для специалистов, занимающихся тестированием программного обеспечения, очень удобно иметь </a:t>
            </a:r>
            <a:r>
              <a:rPr lang="ru-RU" sz="2000" b="1" dirty="0"/>
              <a:t>зеркало</a:t>
            </a:r>
            <a:r>
              <a:rPr lang="ru-RU" sz="2000" dirty="0"/>
              <a:t> этой  коллекции в ходе этапа тестирования, предшествующего этапу выпуска дистрибутива.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B20B6-F373-4AF2-A568-FA058C3D65BC}"/>
              </a:ext>
            </a:extLst>
          </p:cNvPr>
          <p:cNvSpPr txBox="1"/>
          <p:nvPr/>
        </p:nvSpPr>
        <p:spPr>
          <a:xfrm>
            <a:off x="2267004" y="4043029"/>
            <a:ext cx="8224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Поскольку </a:t>
            </a:r>
            <a:r>
              <a:rPr lang="ru-RU" sz="2400" b="1" dirty="0"/>
              <a:t>файлы в репозитории обновляются достаточно часто</a:t>
            </a:r>
            <a:r>
              <a:rPr lang="ru-RU" sz="2400" dirty="0"/>
              <a:t> (порой по </a:t>
            </a:r>
            <a:r>
              <a:rPr lang="ru-RU" sz="2400" dirty="0">
                <a:solidFill>
                  <a:srgbClr val="FF0000"/>
                </a:solidFill>
              </a:rPr>
              <a:t>нескольку раз в день</a:t>
            </a:r>
            <a:r>
              <a:rPr lang="ru-RU" sz="2400" dirty="0"/>
              <a:t>), неплохо было бы организовать периодическую синхронизацию </a:t>
            </a:r>
            <a:r>
              <a:rPr lang="ru-RU" sz="2400" b="1" dirty="0"/>
              <a:t>локального зеркала</a:t>
            </a:r>
            <a:r>
              <a:rPr lang="ru-RU" sz="2400" dirty="0"/>
              <a:t> вместо копирования всего объема репозитория. 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2D082B-FF85-4A55-B053-A0D67988A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7196"/>
            <a:ext cx="1087826" cy="2190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61B7F1-1449-419C-A3A6-B98BAA84D551}"/>
              </a:ext>
            </a:extLst>
          </p:cNvPr>
          <p:cNvSpPr txBox="1"/>
          <p:nvPr/>
        </p:nvSpPr>
        <p:spPr>
          <a:xfrm>
            <a:off x="1286934" y="6287912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243</a:t>
            </a:r>
          </a:p>
        </p:txBody>
      </p:sp>
    </p:spTree>
    <p:extLst>
      <p:ext uri="{BB962C8B-B14F-4D97-AF65-F5344CB8AC3E}">
        <p14:creationId xmlns:p14="http://schemas.microsoft.com/office/powerpoint/2010/main" val="2683829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895B8CC-4ECB-4119-ACBC-FAEAD99C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6B9F3-3BBD-486E-A4B5-B939F2BEE860}"/>
              </a:ext>
            </a:extLst>
          </p:cNvPr>
          <p:cNvSpPr txBox="1"/>
          <p:nvPr/>
        </p:nvSpPr>
        <p:spPr>
          <a:xfrm>
            <a:off x="1298126" y="6265333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243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F4DC6-2976-44B5-B6AC-5F5FD422FB9E}"/>
              </a:ext>
            </a:extLst>
          </p:cNvPr>
          <p:cNvSpPr txBox="1"/>
          <p:nvPr/>
        </p:nvSpPr>
        <p:spPr>
          <a:xfrm>
            <a:off x="1174044" y="1340223"/>
            <a:ext cx="9843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Один из  таких репозиториев хранится в университете </a:t>
            </a:r>
            <a:r>
              <a:rPr lang="en-US" sz="2400" dirty="0"/>
              <a:t>Georgia Tech; </a:t>
            </a:r>
            <a:r>
              <a:rPr lang="ru-RU" sz="2400" dirty="0"/>
              <a:t>мы могли бы создать  его зеркало с помощью локальной программы </a:t>
            </a:r>
            <a:r>
              <a:rPr lang="en-US" sz="2400" b="1" dirty="0" err="1"/>
              <a:t>rsync</a:t>
            </a:r>
            <a:r>
              <a:rPr lang="en-US" sz="2400" dirty="0"/>
              <a:t> </a:t>
            </a:r>
            <a:r>
              <a:rPr lang="ru-RU" sz="2400" dirty="0"/>
              <a:t>и сервера </a:t>
            </a:r>
            <a:r>
              <a:rPr lang="en-US" sz="2400" b="1" dirty="0" err="1"/>
              <a:t>rsync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Georgia Tech: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BB6115-6F5D-49EC-82A1-82AF61A8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36" y="2813755"/>
            <a:ext cx="10479586" cy="1317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AF8AEB-8311-4CC7-BC92-B931859EBC56}"/>
              </a:ext>
            </a:extLst>
          </p:cNvPr>
          <p:cNvSpPr txBox="1"/>
          <p:nvPr/>
        </p:nvSpPr>
        <p:spPr>
          <a:xfrm>
            <a:off x="2008294" y="4502114"/>
            <a:ext cx="9437511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000" dirty="0"/>
              <a:t>В этом примере использовали идентификатор </a:t>
            </a:r>
            <a:r>
              <a:rPr lang="en-US" sz="2000" dirty="0"/>
              <a:t>URI </a:t>
            </a:r>
            <a:r>
              <a:rPr lang="ru-RU" sz="2000" dirty="0"/>
              <a:t>удаленного сервера </a:t>
            </a:r>
            <a:r>
              <a:rPr lang="en-US" sz="2000" dirty="0" err="1"/>
              <a:t>rsync</a:t>
            </a:r>
            <a:r>
              <a:rPr lang="en-US" sz="2000" dirty="0"/>
              <a:t>,  </a:t>
            </a:r>
            <a:r>
              <a:rPr lang="ru-RU" sz="2000" dirty="0"/>
              <a:t>включающий  протокол  (</a:t>
            </a:r>
            <a:r>
              <a:rPr lang="en-US" sz="2000" dirty="0"/>
              <a:t>rsync://),  </a:t>
            </a:r>
            <a:r>
              <a:rPr lang="ru-RU" sz="2000" dirty="0"/>
              <a:t>имя  удаленного  узла  (</a:t>
            </a:r>
            <a:r>
              <a:rPr lang="en-US" sz="2000" dirty="0" err="1"/>
              <a:t>rsync</a:t>
            </a:r>
            <a:r>
              <a:rPr lang="en-US" sz="2000" dirty="0"/>
              <a:t> </a:t>
            </a:r>
            <a:r>
              <a:rPr lang="en-US" sz="2000" dirty="0" err="1"/>
              <a:t>gtlib</a:t>
            </a:r>
            <a:r>
              <a:rPr lang="en-US" sz="2000" dirty="0"/>
              <a:t> </a:t>
            </a:r>
            <a:r>
              <a:rPr lang="en-US" sz="2000" dirty="0" err="1"/>
              <a:t>gatech</a:t>
            </a:r>
            <a:r>
              <a:rPr lang="en-US" sz="2000" dirty="0"/>
              <a:t> </a:t>
            </a:r>
            <a:r>
              <a:rPr lang="en-US" sz="2000" dirty="0" err="1"/>
              <a:t>edu</a:t>
            </a:r>
            <a:r>
              <a:rPr lang="en-US" sz="2000" dirty="0"/>
              <a:t>)  </a:t>
            </a:r>
            <a:r>
              <a:rPr lang="ru-RU" sz="2000" dirty="0"/>
              <a:t>и путь </a:t>
            </a:r>
            <a:r>
              <a:rPr lang="ru-RU" sz="2000"/>
              <a:t>к репозиторию.</a:t>
            </a: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88EEB8-78B4-4344-9110-CF59CAF9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7196"/>
            <a:ext cx="1087826" cy="219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37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4BDA2BD-2798-4EED-A0EF-75BBA0FE9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35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A64AE0-EB6B-4095-BDD3-13C81C0E9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93" y="640986"/>
            <a:ext cx="10878393" cy="577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67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FECA7A2-3A9C-49E9-8D50-7B2FE75F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36</a:t>
            </a:fld>
            <a:endParaRPr lang="ru-RU"/>
          </a:p>
        </p:txBody>
      </p:sp>
      <p:pic>
        <p:nvPicPr>
          <p:cNvPr id="3" name="Рисунок 2" descr="Похожее изображение">
            <a:extLst>
              <a:ext uri="{FF2B5EF4-FFF2-40B4-BE49-F238E27FC236}">
                <a16:creationId xmlns:a16="http://schemas.microsoft.com/office/drawing/2014/main" id="{BFE45ED7-9863-4733-9E6F-75F5CE9F38A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035" y="2307807"/>
            <a:ext cx="3990149" cy="32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 descr="C:\Users\User\AppData\Local\Microsoft\Windows\INetCache\Content.MSO\7FCD5769.tmp">
            <a:extLst>
              <a:ext uri="{FF2B5EF4-FFF2-40B4-BE49-F238E27FC236}">
                <a16:creationId xmlns:a16="http://schemas.microsoft.com/office/drawing/2014/main" id="{3A483D57-0512-413A-A795-E95C5D56442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732" y="2785469"/>
            <a:ext cx="3175247" cy="28074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узырек для мыслей: облако 6">
            <a:extLst>
              <a:ext uri="{FF2B5EF4-FFF2-40B4-BE49-F238E27FC236}">
                <a16:creationId xmlns:a16="http://schemas.microsoft.com/office/drawing/2014/main" id="{08906F98-47CE-4A2C-A620-A41EB44E1892}"/>
              </a:ext>
            </a:extLst>
          </p:cNvPr>
          <p:cNvSpPr/>
          <p:nvPr/>
        </p:nvSpPr>
        <p:spPr>
          <a:xfrm>
            <a:off x="7234929" y="917157"/>
            <a:ext cx="1923775" cy="139065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549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654A9-F313-48C5-823A-B88E4BBFD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Следующая лекция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78F849-6CF5-4312-9CA4-40590BEFC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Установка дистрибутива </a:t>
            </a:r>
            <a:r>
              <a:rPr lang="en-US" sz="2000" dirty="0"/>
              <a:t>Linux</a:t>
            </a:r>
            <a:r>
              <a:rPr lang="ru-RU" sz="2000" dirty="0"/>
              <a:t> на ПК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B92CBD-8137-47A8-B71D-B2D480E87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37</a:t>
            </a:fld>
            <a:endParaRPr lang="ru-RU"/>
          </a:p>
        </p:txBody>
      </p:sp>
      <p:pic>
        <p:nvPicPr>
          <p:cNvPr id="6" name="Picture 2" descr="http://mmedia.ozone.ru/multimedia/1019712450.jpg">
            <a:extLst>
              <a:ext uri="{FF2B5EF4-FFF2-40B4-BE49-F238E27FC236}">
                <a16:creationId xmlns:a16="http://schemas.microsoft.com/office/drawing/2014/main" id="{18634C8E-D17C-4883-89CD-3B98017D0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410" y="3429000"/>
            <a:ext cx="4158145" cy="302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42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Что нам нужно для дальнейшей работы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</a:t>
            </a:fld>
            <a:endParaRPr lang="ru-RU"/>
          </a:p>
        </p:txBody>
      </p:sp>
      <p:pic>
        <p:nvPicPr>
          <p:cNvPr id="1026" name="Picture 2" descr="http://mmedia.ozone.ru/multimedia/1018962155.jpg">
            <a:extLst>
              <a:ext uri="{FF2B5EF4-FFF2-40B4-BE49-F238E27FC236}">
                <a16:creationId xmlns:a16="http://schemas.microsoft.com/office/drawing/2014/main" id="{93C062EF-1C62-4220-A80F-CA9ED9BCA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771" y="2348089"/>
            <a:ext cx="5734863" cy="437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Текст 21">
            <a:extLst>
              <a:ext uri="{FF2B5EF4-FFF2-40B4-BE49-F238E27FC236}">
                <a16:creationId xmlns:a16="http://schemas.microsoft.com/office/drawing/2014/main" id="{E203D3E9-3A1D-44CA-95AE-1605E8B31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9166" y="2009008"/>
            <a:ext cx="5439972" cy="2232679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chemeClr val="tx2">
                    <a:lumMod val="50000"/>
                  </a:schemeClr>
                </a:solidFill>
              </a:rPr>
              <a:t>Терминал консоли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chemeClr val="tx2">
                    <a:lumMod val="50000"/>
                  </a:schemeClr>
                </a:solidFill>
              </a:rPr>
              <a:t>Компилятор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chemeClr val="tx2">
                    <a:lumMod val="50000"/>
                  </a:schemeClr>
                </a:solidFill>
              </a:rPr>
              <a:t>Отладчик</a:t>
            </a:r>
          </a:p>
        </p:txBody>
      </p:sp>
      <p:pic>
        <p:nvPicPr>
          <p:cNvPr id="8" name="Picture 6" descr="https://yt3.ggpht.com/a/AGF-l79lpgyUJBB7zdBm8j25bNkC_Uup2IwjkkOkvQ=s900-c-k-c0xffffffff-no-rj-mo">
            <a:extLst>
              <a:ext uri="{FF2B5EF4-FFF2-40B4-BE49-F238E27FC236}">
                <a16:creationId xmlns:a16="http://schemas.microsoft.com/office/drawing/2014/main" id="{E9A6D53B-B5EE-48D3-B6C4-49C9575B0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17" y="4487914"/>
            <a:ext cx="2232679" cy="223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02F23E1B-3A6E-4170-818F-C88C3F4A2BC5}"/>
              </a:ext>
            </a:extLst>
          </p:cNvPr>
          <p:cNvSpPr/>
          <p:nvPr/>
        </p:nvSpPr>
        <p:spPr>
          <a:xfrm>
            <a:off x="4873206" y="3358422"/>
            <a:ext cx="1998047" cy="11759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i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448365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Терминал и консоль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</a:t>
            </a:fld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E7C37A0-CC33-4B6D-AAE9-D2D77FDE4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21" y="5223260"/>
            <a:ext cx="7515225" cy="885825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C27AFF19-2ABA-4F4C-8DC0-8851A4963DDE}"/>
              </a:ext>
            </a:extLst>
          </p:cNvPr>
          <p:cNvSpPr/>
          <p:nvPr/>
        </p:nvSpPr>
        <p:spPr>
          <a:xfrm>
            <a:off x="331432" y="6240567"/>
            <a:ext cx="9607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ighlight>
                  <a:srgbClr val="FFFF00"/>
                </a:highlight>
                <a:hlinkClick r:id="rId3"/>
              </a:rPr>
              <a:t>https://help </a:t>
            </a:r>
            <a:r>
              <a:rPr lang="ru-RU" dirty="0" err="1">
                <a:highlight>
                  <a:srgbClr val="FFFF00"/>
                </a:highlight>
                <a:hlinkClick r:id="rId3"/>
              </a:rPr>
              <a:t>ubuntu</a:t>
            </a:r>
            <a:r>
              <a:rPr lang="ru-RU" dirty="0">
                <a:highlight>
                  <a:srgbClr val="FFFF00"/>
                </a:highlight>
                <a:hlinkClick r:id="rId3"/>
              </a:rPr>
              <a:t> </a:t>
            </a:r>
            <a:r>
              <a:rPr lang="ru-RU" dirty="0" err="1">
                <a:highlight>
                  <a:srgbClr val="FFFF00"/>
                </a:highlight>
                <a:hlinkClick r:id="rId3"/>
              </a:rPr>
              <a:t>ru</a:t>
            </a:r>
            <a:r>
              <a:rPr lang="ru-RU" dirty="0">
                <a:highlight>
                  <a:srgbClr val="FFFF00"/>
                </a:highlight>
                <a:hlinkClick r:id="rId3"/>
              </a:rPr>
              <a:t>/wiki/руководство_по_ubuntu_desktop_14_04/терминал</a:t>
            </a:r>
            <a:endParaRPr lang="ru-RU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BFCA1F3-6AF7-4E01-8A48-578B204B90EC}"/>
              </a:ext>
            </a:extLst>
          </p:cNvPr>
          <p:cNvSpPr/>
          <p:nvPr/>
        </p:nvSpPr>
        <p:spPr>
          <a:xfrm>
            <a:off x="1320598" y="1856070"/>
            <a:ext cx="77049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/>
              <a:t>Командная строка (консоль)</a:t>
            </a:r>
            <a:r>
              <a:rPr lang="ru-RU" sz="2400" dirty="0"/>
              <a:t> – это текстовый интерфейс, в котором команды отдаются путем ввода текстовых строк с </a:t>
            </a:r>
            <a:r>
              <a:rPr lang="ru-RU" sz="2400"/>
              <a:t>клавиатуры .</a:t>
            </a:r>
            <a:endParaRPr lang="ru-RU" sz="2400" dirty="0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231095B-CA70-431D-8CC3-4B25B51E7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598" y="3285150"/>
            <a:ext cx="8979824" cy="677249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484DAB8-E4AF-4FA5-ACBE-FBE06D7D3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082" y="4560225"/>
            <a:ext cx="7012241" cy="522402"/>
          </a:xfrm>
          <a:prstGeom prst="rect">
            <a:avLst/>
          </a:prstGeom>
        </p:spPr>
      </p:pic>
      <p:pic>
        <p:nvPicPr>
          <p:cNvPr id="38" name="Picture 4" descr="Основные команды в консоли Linux">
            <a:extLst>
              <a:ext uri="{FF2B5EF4-FFF2-40B4-BE49-F238E27FC236}">
                <a16:creationId xmlns:a16="http://schemas.microsoft.com/office/drawing/2014/main" id="{0FA69B5D-7C92-466F-85DD-F065A8405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598" y="4110752"/>
            <a:ext cx="1108602" cy="9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328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2_Станкевич\МойНетбук_2014\Фото\Избранное_Мое\Голова_Больше.jpg">
            <a:extLst>
              <a:ext uri="{FF2B5EF4-FFF2-40B4-BE49-F238E27FC236}">
                <a16:creationId xmlns:a16="http://schemas.microsoft.com/office/drawing/2014/main" id="{01D91A24-794F-4E15-A202-8172EB751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788614"/>
            <a:ext cx="2144889" cy="206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D4F2B6A-A198-4E28-8890-999F17FFA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863" y="2077156"/>
            <a:ext cx="7915137" cy="478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A5F88C0-3EF2-4A1C-BC86-F97665F7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</a:t>
            </a:fld>
            <a:endParaRPr lang="ru-RU"/>
          </a:p>
        </p:txBody>
      </p:sp>
      <p:sp>
        <p:nvSpPr>
          <p:cNvPr id="3" name="Пузырек для мыслей: облако 2">
            <a:extLst>
              <a:ext uri="{FF2B5EF4-FFF2-40B4-BE49-F238E27FC236}">
                <a16:creationId xmlns:a16="http://schemas.microsoft.com/office/drawing/2014/main" id="{1CEB17EF-1C8D-4F4B-AA6C-239AA462DDDE}"/>
              </a:ext>
            </a:extLst>
          </p:cNvPr>
          <p:cNvSpPr/>
          <p:nvPr/>
        </p:nvSpPr>
        <p:spPr>
          <a:xfrm>
            <a:off x="778934" y="505519"/>
            <a:ext cx="6897511" cy="1715911"/>
          </a:xfrm>
          <a:prstGeom prst="cloudCallout">
            <a:avLst>
              <a:gd name="adj1" fmla="val -30653"/>
              <a:gd name="adj2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rgbClr val="C00000"/>
                </a:solidFill>
              </a:rPr>
              <a:t>Если изучать консоль командной строки …</a:t>
            </a:r>
          </a:p>
        </p:txBody>
      </p:sp>
      <p:sp>
        <p:nvSpPr>
          <p:cNvPr id="4" name="Облачко с текстом: овальное 3">
            <a:extLst>
              <a:ext uri="{FF2B5EF4-FFF2-40B4-BE49-F238E27FC236}">
                <a16:creationId xmlns:a16="http://schemas.microsoft.com/office/drawing/2014/main" id="{9BB3C301-E892-45E8-987B-57C71EA267B9}"/>
              </a:ext>
            </a:extLst>
          </p:cNvPr>
          <p:cNvSpPr/>
          <p:nvPr/>
        </p:nvSpPr>
        <p:spPr>
          <a:xfrm>
            <a:off x="1465929" y="3793067"/>
            <a:ext cx="5621867" cy="1565092"/>
          </a:xfrm>
          <a:prstGeom prst="wedgeEllipseCallout">
            <a:avLst>
              <a:gd name="adj1" fmla="val 54617"/>
              <a:gd name="adj2" fmla="val -4163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… то изучайте </a:t>
            </a:r>
            <a:r>
              <a:rPr lang="en-US" sz="2800" b="1" dirty="0"/>
              <a:t>UNIX-</a:t>
            </a:r>
            <a:r>
              <a:rPr lang="ru-RU" sz="2800" dirty="0"/>
              <a:t>консоль!</a:t>
            </a:r>
          </a:p>
        </p:txBody>
      </p:sp>
      <p:sp>
        <p:nvSpPr>
          <p:cNvPr id="5" name="Облачко с текстом: прямоугольное 4">
            <a:extLst>
              <a:ext uri="{FF2B5EF4-FFF2-40B4-BE49-F238E27FC236}">
                <a16:creationId xmlns:a16="http://schemas.microsoft.com/office/drawing/2014/main" id="{842AEC4C-2583-4234-B15A-7AECD2EB28CA}"/>
              </a:ext>
            </a:extLst>
          </p:cNvPr>
          <p:cNvSpPr/>
          <p:nvPr/>
        </p:nvSpPr>
        <p:spPr>
          <a:xfrm>
            <a:off x="8060266" y="5497689"/>
            <a:ext cx="2788355" cy="790222"/>
          </a:xfrm>
          <a:prstGeom prst="wedgeRectCallout">
            <a:avLst>
              <a:gd name="adj1" fmla="val -20023"/>
              <a:gd name="adj2" fmla="val 7821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Используется здесь </a:t>
            </a:r>
          </a:p>
        </p:txBody>
      </p:sp>
    </p:spTree>
    <p:extLst>
      <p:ext uri="{BB962C8B-B14F-4D97-AF65-F5344CB8AC3E}">
        <p14:creationId xmlns:p14="http://schemas.microsoft.com/office/powerpoint/2010/main" val="8189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A7E2E25-85A1-4179-8DB0-95CE9B00E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8106D1-F811-47EE-8400-78B2AC42F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29" y="276225"/>
            <a:ext cx="6391275" cy="63055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C94F35-63A1-4A9C-BEC3-58B47AAF2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811" y="689483"/>
            <a:ext cx="3084759" cy="2739517"/>
          </a:xfrm>
          <a:prstGeom prst="rect">
            <a:avLst/>
          </a:prstGeom>
        </p:spPr>
      </p:pic>
      <p:pic>
        <p:nvPicPr>
          <p:cNvPr id="5122" name="Picture 2" descr="Windows 10 — включаем bash">
            <a:extLst>
              <a:ext uri="{FF2B5EF4-FFF2-40B4-BE49-F238E27FC236}">
                <a16:creationId xmlns:a16="http://schemas.microsoft.com/office/drawing/2014/main" id="{2F418682-1392-4038-8B29-AF659363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89" y="3215392"/>
            <a:ext cx="39528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247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E5776E9-90FA-4E22-B168-9EBB173CD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343" y="0"/>
            <a:ext cx="7309657" cy="48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57062A9-5A7E-497C-A708-1085F6585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80E5B9-02C7-444F-A6BE-9FEE654957E0}"/>
              </a:ext>
            </a:extLst>
          </p:cNvPr>
          <p:cNvSpPr txBox="1"/>
          <p:nvPr/>
        </p:nvSpPr>
        <p:spPr>
          <a:xfrm>
            <a:off x="204459" y="640986"/>
            <a:ext cx="467788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800" b="1" dirty="0">
                <a:solidFill>
                  <a:srgbClr val="FF0000"/>
                </a:solidFill>
              </a:rPr>
              <a:t>100%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68431553-5DD1-40FA-B11C-14BAA2A53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839" y="2980267"/>
            <a:ext cx="5723247" cy="387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BC735B6A-0F02-4222-8EC2-5BBDE9793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448" y="3722280"/>
            <a:ext cx="5076896" cy="299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761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57C3A85-ABE4-4D54-BED0-1FB92299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</a:t>
            </a:fld>
            <a:endParaRPr lang="ru-RU"/>
          </a:p>
        </p:txBody>
      </p:sp>
      <p:pic>
        <p:nvPicPr>
          <p:cNvPr id="2050" name="Picture 2" descr="Что такое Docker и зачем он нужен — примеры использования 🐟">
            <a:extLst>
              <a:ext uri="{FF2B5EF4-FFF2-40B4-BE49-F238E27FC236}">
                <a16:creationId xmlns:a16="http://schemas.microsoft.com/office/drawing/2014/main" id="{133F9BAD-5214-4B0B-B3A2-3BC9412D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905" y="554958"/>
            <a:ext cx="9701806" cy="616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299027"/>
      </p:ext>
    </p:extLst>
  </p:cSld>
  <p:clrMapOvr>
    <a:masterClrMapping/>
  </p:clrMapOvr>
</p:sld>
</file>

<file path=ppt/theme/theme1.xml><?xml version="1.0" encoding="utf-8"?>
<a:theme xmlns:a="http://schemas.openxmlformats.org/drawingml/2006/main" name="Галерея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Галерея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TM10001114[[fn=Галерея]]</Template>
  <TotalTime>4353</TotalTime>
  <Words>1285</Words>
  <Application>Microsoft Office PowerPoint</Application>
  <PresentationFormat>Широкоэкранный</PresentationFormat>
  <Paragraphs>162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4" baseType="lpstr">
      <vt:lpstr>Arial</vt:lpstr>
      <vt:lpstr>Arial Unicode MS</vt:lpstr>
      <vt:lpstr>Calibri</vt:lpstr>
      <vt:lpstr>Calibri Light</vt:lpstr>
      <vt:lpstr>Century Gothic</vt:lpstr>
      <vt:lpstr>Roboto</vt:lpstr>
      <vt:lpstr>Галерея</vt:lpstr>
      <vt:lpstr>ТЕМА 002 </vt:lpstr>
      <vt:lpstr>Рассматриваемые вопросы</vt:lpstr>
      <vt:lpstr>Системное программное обеспечение Linux</vt:lpstr>
      <vt:lpstr>Что нам нужно для дальнейшей работы</vt:lpstr>
      <vt:lpstr>Терминал и консоль</vt:lpstr>
      <vt:lpstr>Презентация PowerPoint</vt:lpstr>
      <vt:lpstr>Презентация PowerPoint</vt:lpstr>
      <vt:lpstr>Презентация PowerPoint</vt:lpstr>
      <vt:lpstr>Презентация PowerPoint</vt:lpstr>
      <vt:lpstr>Терминал командной строки</vt:lpstr>
      <vt:lpstr>Разновидности терминала</vt:lpstr>
      <vt:lpstr>Презентация PowerPoint</vt:lpstr>
      <vt:lpstr>Компиляция </vt:lpstr>
      <vt:lpstr>Компилятор</vt:lpstr>
      <vt:lpstr>Коллекция компиляторов GNU  </vt:lpstr>
      <vt:lpstr>Отладчик GDB</vt:lpstr>
      <vt:lpstr>Отладчик GDB</vt:lpstr>
      <vt:lpstr>Презентация PowerPoint</vt:lpstr>
      <vt:lpstr>Библиотеки совместимости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МИФ О СЛОЖНОСТИ УСТАНОВКИ ПРОГРАММНОГО ОБЕСПЕЧЕНИЯ   В LINUX </vt:lpstr>
      <vt:lpstr>Презентация PowerPoint</vt:lpstr>
      <vt:lpstr>Презентация PowerPoint</vt:lpstr>
      <vt:lpstr>Презентация PowerPoint</vt:lpstr>
      <vt:lpstr>Отсутствие драйвера поддержки обычно обусловлено одной из причин:</vt:lpstr>
      <vt:lpstr>Презентация PowerPoint</vt:lpstr>
      <vt:lpstr>Презентация PowerPoint</vt:lpstr>
      <vt:lpstr>Зеркалирование удаленных систем</vt:lpstr>
      <vt:lpstr>Презентация PowerPoint</vt:lpstr>
      <vt:lpstr>Презентация PowerPoint</vt:lpstr>
      <vt:lpstr>Презентация PowerPoint</vt:lpstr>
      <vt:lpstr>Следующая лекция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ОПЕРАЦИОНЫНЕ СИСТЕМЫ  И  СИСТЕМНОЕ ПРОГРАММИРОВАНИЕ</dc:title>
  <dc:creator>SERG</dc:creator>
  <cp:lastModifiedBy>User</cp:lastModifiedBy>
  <cp:revision>275</cp:revision>
  <dcterms:created xsi:type="dcterms:W3CDTF">2020-01-10T19:39:35Z</dcterms:created>
  <dcterms:modified xsi:type="dcterms:W3CDTF">2022-02-17T13:24:16Z</dcterms:modified>
</cp:coreProperties>
</file>